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8.xml" ContentType="application/vnd.openxmlformats-officedocument.presentationml.tags+xml"/>
  <Override PartName="/ppt/notesSlides/notesSlide14.xml" ContentType="application/vnd.openxmlformats-officedocument.presentationml.notesSlide+xml"/>
  <Override PartName="/ppt/tags/tag9.xml" ContentType="application/vnd.openxmlformats-officedocument.presentationml.tags+xml"/>
  <Override PartName="/ppt/notesSlides/notesSlide15.xml" ContentType="application/vnd.openxmlformats-officedocument.presentationml.notesSlide+xml"/>
  <Override PartName="/ppt/tags/tag10.xml" ContentType="application/vnd.openxmlformats-officedocument.presentationml.tags+xml"/>
  <Override PartName="/ppt/notesSlides/notesSlide16.xml" ContentType="application/vnd.openxmlformats-officedocument.presentationml.notesSlide+xml"/>
  <Override PartName="/ppt/tags/tag11.xml" ContentType="application/vnd.openxmlformats-officedocument.presentationml.tags+xml"/>
  <Override PartName="/ppt/notesSlides/notesSlide17.xml" ContentType="application/vnd.openxmlformats-officedocument.presentationml.notesSlide+xml"/>
  <Override PartName="/ppt/tags/tag12.xml" ContentType="application/vnd.openxmlformats-officedocument.presentationml.tags+xml"/>
  <Override PartName="/ppt/notesSlides/notesSlide18.xml" ContentType="application/vnd.openxmlformats-officedocument.presentationml.notesSlide+xml"/>
  <Override PartName="/ppt/tags/tag13.xml" ContentType="application/vnd.openxmlformats-officedocument.presentationml.tags+xml"/>
  <Override PartName="/ppt/notesSlides/notesSlide19.xml" ContentType="application/vnd.openxmlformats-officedocument.presentationml.notesSlide+xml"/>
  <Override PartName="/ppt/tags/tag14.xml" ContentType="application/vnd.openxmlformats-officedocument.presentationml.tags+xml"/>
  <Override PartName="/ppt/notesSlides/notesSlide20.xml" ContentType="application/vnd.openxmlformats-officedocument.presentationml.notesSlide+xml"/>
  <Override PartName="/ppt/tags/tag15.xml" ContentType="application/vnd.openxmlformats-officedocument.presentationml.tags+xml"/>
  <Override PartName="/ppt/notesSlides/notesSlide21.xml" ContentType="application/vnd.openxmlformats-officedocument.presentationml.notesSlide+xml"/>
  <Override PartName="/ppt/tags/tag16.xml" ContentType="application/vnd.openxmlformats-officedocument.presentationml.tags+xml"/>
  <Override PartName="/ppt/notesSlides/notesSlide22.xml" ContentType="application/vnd.openxmlformats-officedocument.presentationml.notesSlide+xml"/>
  <Override PartName="/ppt/tags/tag17.xml" ContentType="application/vnd.openxmlformats-officedocument.presentationml.tags+xml"/>
  <Override PartName="/ppt/notesSlides/notesSlide23.xml" ContentType="application/vnd.openxmlformats-officedocument.presentationml.notesSlide+xml"/>
  <Override PartName="/ppt/tags/tag18.xml" ContentType="application/vnd.openxmlformats-officedocument.presentationml.tags+xml"/>
  <Override PartName="/ppt/notesSlides/notesSlide24.xml" ContentType="application/vnd.openxmlformats-officedocument.presentationml.notesSlide+xml"/>
  <Override PartName="/ppt/tags/tag19.xml" ContentType="application/vnd.openxmlformats-officedocument.presentationml.tags+xml"/>
  <Override PartName="/ppt/notesSlides/notesSlide25.xml" ContentType="application/vnd.openxmlformats-officedocument.presentationml.notesSlide+xml"/>
  <Override PartName="/ppt/tags/tag20.xml" ContentType="application/vnd.openxmlformats-officedocument.presentationml.tags+xml"/>
  <Override PartName="/ppt/notesSlides/notesSlide26.xml" ContentType="application/vnd.openxmlformats-officedocument.presentationml.notesSlide+xml"/>
  <Override PartName="/ppt/tags/tag21.xml" ContentType="application/vnd.openxmlformats-officedocument.presentationml.tags+xml"/>
  <Override PartName="/ppt/notesSlides/notesSlide27.xml" ContentType="application/vnd.openxmlformats-officedocument.presentationml.notesSlide+xml"/>
  <Override PartName="/ppt/tags/tag22.xml" ContentType="application/vnd.openxmlformats-officedocument.presentationml.tags+xml"/>
  <Override PartName="/ppt/notesSlides/notesSlide28.xml" ContentType="application/vnd.openxmlformats-officedocument.presentationml.notesSlide+xml"/>
  <Override PartName="/ppt/tags/tag23.xml" ContentType="application/vnd.openxmlformats-officedocument.presentationml.tags+xml"/>
  <Override PartName="/ppt/notesSlides/notesSlide29.xml" ContentType="application/vnd.openxmlformats-officedocument.presentationml.notesSlide+xml"/>
  <Override PartName="/ppt/tags/tag24.xml" ContentType="application/vnd.openxmlformats-officedocument.presentationml.tags+xml"/>
  <Override PartName="/ppt/notesSlides/notesSlide30.xml" ContentType="application/vnd.openxmlformats-officedocument.presentationml.notesSlide+xml"/>
  <Override PartName="/ppt/tags/tag25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26.xml" ContentType="application/vnd.openxmlformats-officedocument.presentationml.tags+xml"/>
  <Override PartName="/ppt/notesSlides/notesSlide33.xml" ContentType="application/vnd.openxmlformats-officedocument.presentationml.notesSlide+xml"/>
  <Override PartName="/ppt/tags/tag27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58"/>
  </p:notesMasterIdLst>
  <p:handoutMasterIdLst>
    <p:handoutMasterId r:id="rId59"/>
  </p:handoutMasterIdLst>
  <p:sldIdLst>
    <p:sldId id="311" r:id="rId2"/>
    <p:sldId id="497" r:id="rId3"/>
    <p:sldId id="589" r:id="rId4"/>
    <p:sldId id="593" r:id="rId5"/>
    <p:sldId id="562" r:id="rId6"/>
    <p:sldId id="563" r:id="rId7"/>
    <p:sldId id="564" r:id="rId8"/>
    <p:sldId id="595" r:id="rId9"/>
    <p:sldId id="596" r:id="rId10"/>
    <p:sldId id="597" r:id="rId11"/>
    <p:sldId id="598" r:id="rId12"/>
    <p:sldId id="594" r:id="rId13"/>
    <p:sldId id="570" r:id="rId14"/>
    <p:sldId id="571" r:id="rId15"/>
    <p:sldId id="572" r:id="rId16"/>
    <p:sldId id="573" r:id="rId17"/>
    <p:sldId id="574" r:id="rId18"/>
    <p:sldId id="575" r:id="rId19"/>
    <p:sldId id="576" r:id="rId20"/>
    <p:sldId id="577" r:id="rId21"/>
    <p:sldId id="578" r:id="rId22"/>
    <p:sldId id="579" r:id="rId23"/>
    <p:sldId id="580" r:id="rId24"/>
    <p:sldId id="581" r:id="rId25"/>
    <p:sldId id="582" r:id="rId26"/>
    <p:sldId id="583" r:id="rId27"/>
    <p:sldId id="584" r:id="rId28"/>
    <p:sldId id="585" r:id="rId29"/>
    <p:sldId id="586" r:id="rId30"/>
    <p:sldId id="587" r:id="rId31"/>
    <p:sldId id="603" r:id="rId32"/>
    <p:sldId id="599" r:id="rId33"/>
    <p:sldId id="600" r:id="rId34"/>
    <p:sldId id="601" r:id="rId35"/>
    <p:sldId id="606" r:id="rId36"/>
    <p:sldId id="604" r:id="rId37"/>
    <p:sldId id="605" r:id="rId38"/>
    <p:sldId id="607" r:id="rId39"/>
    <p:sldId id="608" r:id="rId40"/>
    <p:sldId id="609" r:id="rId41"/>
    <p:sldId id="610" r:id="rId42"/>
    <p:sldId id="611" r:id="rId43"/>
    <p:sldId id="612" r:id="rId44"/>
    <p:sldId id="614" r:id="rId45"/>
    <p:sldId id="613" r:id="rId46"/>
    <p:sldId id="615" r:id="rId47"/>
    <p:sldId id="616" r:id="rId48"/>
    <p:sldId id="617" r:id="rId49"/>
    <p:sldId id="618" r:id="rId50"/>
    <p:sldId id="619" r:id="rId51"/>
    <p:sldId id="620" r:id="rId52"/>
    <p:sldId id="621" r:id="rId53"/>
    <p:sldId id="623" r:id="rId54"/>
    <p:sldId id="624" r:id="rId55"/>
    <p:sldId id="625" r:id="rId56"/>
    <p:sldId id="602" r:id="rId5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4D"/>
    <a:srgbClr val="FF8200"/>
    <a:srgbClr val="BF5700"/>
    <a:srgbClr val="1D1A36"/>
    <a:srgbClr val="1E4B87"/>
    <a:srgbClr val="262626"/>
    <a:srgbClr val="1B306B"/>
    <a:srgbClr val="FFCC00"/>
    <a:srgbClr val="F8F8F8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75" autoAdjust="0"/>
    <p:restoredTop sz="93478" autoAdjust="0"/>
  </p:normalViewPr>
  <p:slideViewPr>
    <p:cSldViewPr>
      <p:cViewPr varScale="1">
        <p:scale>
          <a:sx n="88" d="100"/>
          <a:sy n="88" d="100"/>
        </p:scale>
        <p:origin x="164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30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5911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9390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66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17678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6750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28692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54493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40375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9947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2038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288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79444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08471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60885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67722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82322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61283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27864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50152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94772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6810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481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2958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485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94157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32156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26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177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495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639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144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6740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1265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668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2403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731520" y="4560569"/>
            <a:ext cx="5852159" cy="432053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59"/>
          </a:xfrm>
          <a:prstGeom prst="rect">
            <a:avLst/>
          </a:prstGeom>
          <a:noFill/>
          <a:ln>
            <a:noFill/>
          </a:ln>
        </p:spPr>
        <p:txBody>
          <a:bodyPr lIns="95725" tIns="47850" rIns="95725" bIns="478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5028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64595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 Coding Boot Camp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23863" y="3962400"/>
            <a:ext cx="22431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Data Bootcamp | 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2667000" y="3962400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 Day, Year</a:t>
            </a:r>
          </a:p>
        </p:txBody>
      </p:sp>
    </p:spTree>
    <p:extLst>
      <p:ext uri="{BB962C8B-B14F-4D97-AF65-F5344CB8AC3E}">
        <p14:creationId xmlns:p14="http://schemas.microsoft.com/office/powerpoint/2010/main" val="122498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 Coding Boot Camp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93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 Coding Boot Camp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 Coding Boot Camp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688975"/>
            <a:ext cx="8610600" cy="5483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1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 Coding Boot Camp</a:t>
            </a:r>
          </a:p>
        </p:txBody>
      </p:sp>
    </p:spTree>
    <p:extLst>
      <p:ext uri="{BB962C8B-B14F-4D97-AF65-F5344CB8AC3E}">
        <p14:creationId xmlns:p14="http://schemas.microsoft.com/office/powerpoint/2010/main" val="171000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1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7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1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70" r:id="rId4"/>
    <p:sldLayoutId id="2147483669" r:id="rId5"/>
    <p:sldLayoutId id="2147483671" r:id="rId6"/>
    <p:sldLayoutId id="2147483672" r:id="rId7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omeandlearn.org/excel_vba_practice1.html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user.com/questions/988321/which-excel-objects-are-zero-based-and-which-are-one-based" TargetMode="External"/><Relationship Id="rId2" Type="http://schemas.openxmlformats.org/officeDocument/2006/relationships/hyperlink" Target="https://docs.microsoft.com/en-us/dotnet/visual-basic/programming-guide/language-features/strings/zero-based-vs-one-based-string-access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excel-easy.com/vba/examples/size-of-an-array.html" TargetMode="External"/><Relationship Id="rId4" Type="http://schemas.openxmlformats.org/officeDocument/2006/relationships/hyperlink" Target="https://msdn.microsoft.com/en-us/library/microsoft.office.interop.excel.range_members(VS.80).aspx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991" y="2885043"/>
            <a:ext cx="8229600" cy="871860"/>
          </a:xfrm>
        </p:spPr>
        <p:txBody>
          <a:bodyPr/>
          <a:lstStyle/>
          <a:p>
            <a:r>
              <a:rPr lang="en-US" dirty="0"/>
              <a:t>Very VBA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96991" y="2589438"/>
            <a:ext cx="2700337" cy="381000"/>
          </a:xfrm>
        </p:spPr>
        <p:txBody>
          <a:bodyPr/>
          <a:lstStyle/>
          <a:p>
            <a:r>
              <a:rPr lang="en-US" dirty="0"/>
              <a:t>Day 4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6892" y="3962400"/>
            <a:ext cx="28497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Data Boot 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ext Placeholder 19"/>
          <p:cNvSpPr txBox="1">
            <a:spLocks/>
          </p:cNvSpPr>
          <p:nvPr/>
        </p:nvSpPr>
        <p:spPr>
          <a:xfrm>
            <a:off x="3200400" y="4034789"/>
            <a:ext cx="2514600" cy="381000"/>
          </a:xfrm>
          <a:prstGeom prst="rect">
            <a:avLst/>
          </a:prstGeom>
        </p:spPr>
        <p:txBody>
          <a:bodyPr numCol="1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November 13, 2018</a:t>
            </a:r>
          </a:p>
        </p:txBody>
      </p:sp>
    </p:spTree>
    <p:extLst>
      <p:ext uri="{BB962C8B-B14F-4D97-AF65-F5344CB8AC3E}">
        <p14:creationId xmlns:p14="http://schemas.microsoft.com/office/powerpoint/2010/main" val="408154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Make A Sandwich…</a:t>
            </a:r>
          </a:p>
        </p:txBody>
      </p:sp>
      <p:pic>
        <p:nvPicPr>
          <p:cNvPr id="1026" name="Picture 2" descr="https://media.giphy.com/media/l0O9xyxefblWfNWKc/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548" y="875757"/>
            <a:ext cx="6085427" cy="527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4404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Make a Sandwich…</a:t>
            </a:r>
          </a:p>
        </p:txBody>
      </p:sp>
      <p:pic>
        <p:nvPicPr>
          <p:cNvPr id="9" name="Picture 2" descr="https://media.giphy.com/media/l0O9xyxefblWfNWKc/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33676"/>
            <a:ext cx="2735676" cy="237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800" y="3386824"/>
            <a:ext cx="2507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Oh! I can’t wait to be eaten!</a:t>
            </a:r>
          </a:p>
        </p:txBody>
      </p:sp>
      <p:cxnSp>
        <p:nvCxnSpPr>
          <p:cNvPr id="11" name="Straight Connector 10"/>
          <p:cNvCxnSpPr>
            <a:endCxn id="3" idx="2"/>
          </p:cNvCxnSpPr>
          <p:nvPr/>
        </p:nvCxnSpPr>
        <p:spPr>
          <a:xfrm flipV="1">
            <a:off x="1190742" y="3694601"/>
            <a:ext cx="367767" cy="2821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960938" y="1130777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1. Get Bread, Peanut Butter, and Jelly from Pantry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60937" y="1898594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2. Lay out bread on table.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60937" y="2666410"/>
            <a:ext cx="4992560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3. Open canisters of Peanut Butter and Jelly.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960937" y="3434227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4. Get spreading knife.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60937" y="4202044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5. Use spreading knife to smother peanut butter.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960936" y="4969860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6. Use spreading knife to smother jelly.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960936" y="5727825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7. Combine bread to create sandwich.</a:t>
            </a:r>
          </a:p>
        </p:txBody>
      </p:sp>
      <p:sp>
        <p:nvSpPr>
          <p:cNvPr id="26" name="Curved Right Arrow 25"/>
          <p:cNvSpPr/>
          <p:nvPr/>
        </p:nvSpPr>
        <p:spPr>
          <a:xfrm>
            <a:off x="3513864" y="2219389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urved Right Arrow 30"/>
          <p:cNvSpPr/>
          <p:nvPr/>
        </p:nvSpPr>
        <p:spPr>
          <a:xfrm>
            <a:off x="3506059" y="1483943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Curved Right Arrow 31"/>
          <p:cNvSpPr/>
          <p:nvPr/>
        </p:nvSpPr>
        <p:spPr>
          <a:xfrm>
            <a:off x="3506060" y="3016396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Curved Right Arrow 32"/>
          <p:cNvSpPr/>
          <p:nvPr/>
        </p:nvSpPr>
        <p:spPr>
          <a:xfrm>
            <a:off x="3506058" y="3770035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Curved Right Arrow 33"/>
          <p:cNvSpPr/>
          <p:nvPr/>
        </p:nvSpPr>
        <p:spPr>
          <a:xfrm>
            <a:off x="3503105" y="4523675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urved Right Arrow 34"/>
          <p:cNvSpPr/>
          <p:nvPr/>
        </p:nvSpPr>
        <p:spPr>
          <a:xfrm>
            <a:off x="3503104" y="5311146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864633" y="703707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Logical Procedure</a:t>
            </a:r>
          </a:p>
        </p:txBody>
      </p:sp>
    </p:spTree>
    <p:extLst>
      <p:ext uri="{BB962C8B-B14F-4D97-AF65-F5344CB8AC3E}">
        <p14:creationId xmlns:p14="http://schemas.microsoft.com/office/powerpoint/2010/main" val="384231273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VBA 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158623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3600" dirty="0"/>
              <a:t>Variables / Arrays </a:t>
            </a:r>
            <a:endParaRPr lang="en-US" sz="3600" b="1" i="0" u="none" strike="noStrike" cap="none" dirty="0">
              <a:solidFill>
                <a:schemeClr val="lt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361209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Variables: The Nouns of Code</a:t>
            </a:r>
          </a:p>
        </p:txBody>
      </p:sp>
      <p:sp>
        <p:nvSpPr>
          <p:cNvPr id="16" name="Shape 136"/>
          <p:cNvSpPr txBox="1"/>
          <p:nvPr/>
        </p:nvSpPr>
        <p:spPr>
          <a:xfrm>
            <a:off x="266699" y="776082"/>
            <a:ext cx="8589434" cy="24722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000" b="1" u="sng" dirty="0">
                <a:solidFill>
                  <a:schemeClr val="dk1"/>
                </a:solidFill>
                <a:sym typeface="Arial"/>
              </a:rPr>
              <a:t>Variables</a:t>
            </a:r>
            <a:r>
              <a:rPr lang="en-US" sz="2000" dirty="0">
                <a:solidFill>
                  <a:schemeClr val="dk1"/>
                </a:solidFill>
                <a:sym typeface="Arial"/>
              </a:rPr>
              <a:t> are effectively the </a:t>
            </a:r>
            <a:r>
              <a:rPr lang="en-US" sz="2000" u="sng" dirty="0">
                <a:solidFill>
                  <a:schemeClr val="dk1"/>
                </a:solidFill>
              </a:rPr>
              <a:t>items</a:t>
            </a:r>
            <a:r>
              <a:rPr lang="en-US" sz="2000" dirty="0">
                <a:solidFill>
                  <a:schemeClr val="dk1"/>
                </a:solidFill>
              </a:rPr>
              <a:t> or names we reserve (declare) to store values that can later be used in our program. </a:t>
            </a:r>
          </a:p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endParaRPr lang="en-US" sz="2000" dirty="0">
              <a:solidFill>
                <a:schemeClr val="dk1"/>
              </a:solidFill>
            </a:endParaRPr>
          </a:p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They can be </a:t>
            </a:r>
            <a:r>
              <a:rPr lang="en-US" sz="2000" u="sng" dirty="0">
                <a:solidFill>
                  <a:schemeClr val="dk1"/>
                </a:solidFill>
              </a:rPr>
              <a:t>physical things</a:t>
            </a:r>
            <a:r>
              <a:rPr lang="en-US" sz="2000" dirty="0">
                <a:solidFill>
                  <a:schemeClr val="dk1"/>
                </a:solidFill>
              </a:rPr>
              <a:t> (like an ingredient) or </a:t>
            </a:r>
            <a:r>
              <a:rPr lang="en-US" sz="2000" u="sng" dirty="0">
                <a:solidFill>
                  <a:schemeClr val="dk1"/>
                </a:solidFill>
              </a:rPr>
              <a:t>abstractions</a:t>
            </a:r>
            <a:r>
              <a:rPr lang="en-US" sz="2000" dirty="0">
                <a:solidFill>
                  <a:schemeClr val="dk1"/>
                </a:solidFill>
              </a:rPr>
              <a:t> (like a counter).</a:t>
            </a:r>
          </a:p>
          <a:p>
            <a:pPr marR="0" lvl="0" algn="l" rtl="0">
              <a:spcBef>
                <a:spcPts val="0"/>
              </a:spcBef>
              <a:buSzPct val="100000"/>
            </a:pPr>
            <a:endParaRPr lang="en-US" sz="2000" dirty="0">
              <a:solidFill>
                <a:schemeClr val="dk1"/>
              </a:solidFill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In VBA, items can be </a:t>
            </a:r>
            <a:r>
              <a:rPr lang="en-US" sz="2000" u="sng" dirty="0">
                <a:solidFill>
                  <a:schemeClr val="dk1"/>
                </a:solidFill>
              </a:rPr>
              <a:t>declared</a:t>
            </a:r>
            <a:r>
              <a:rPr lang="en-US" sz="2000" dirty="0">
                <a:solidFill>
                  <a:schemeClr val="dk1"/>
                </a:solidFill>
              </a:rPr>
              <a:t> as variables by using the </a:t>
            </a:r>
            <a:r>
              <a:rPr lang="en-US" sz="2000" dirty="0">
                <a:solidFill>
                  <a:srgbClr val="00B0F0"/>
                </a:solidFill>
              </a:rPr>
              <a:t>dim</a:t>
            </a:r>
            <a:r>
              <a:rPr lang="en-US" sz="2000" dirty="0">
                <a:solidFill>
                  <a:schemeClr val="dk1"/>
                </a:solidFill>
              </a:rPr>
              <a:t> followed by the type. They can then be </a:t>
            </a:r>
            <a:r>
              <a:rPr lang="en-US" sz="2000" u="sng" dirty="0">
                <a:solidFill>
                  <a:schemeClr val="dk1"/>
                </a:solidFill>
              </a:rPr>
              <a:t>assigned</a:t>
            </a:r>
            <a:r>
              <a:rPr lang="en-US" sz="2000" dirty="0">
                <a:solidFill>
                  <a:schemeClr val="dk1"/>
                </a:solidFill>
              </a:rPr>
              <a:t> a value. </a:t>
            </a:r>
            <a:endParaRPr lang="en-US" sz="2000" dirty="0">
              <a:solidFill>
                <a:schemeClr val="dk1"/>
              </a:solidFill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0" y="3815083"/>
            <a:ext cx="2245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Variable Declaration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816149"/>
            <a:ext cx="4448175" cy="1428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r="8274"/>
          <a:stretch/>
        </p:blipFill>
        <p:spPr>
          <a:xfrm>
            <a:off x="754380" y="3429000"/>
            <a:ext cx="4455795" cy="13049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34000" y="5262883"/>
            <a:ext cx="2270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Variable Assignment</a:t>
            </a:r>
          </a:p>
        </p:txBody>
      </p:sp>
    </p:spTree>
    <p:extLst>
      <p:ext uri="{BB962C8B-B14F-4D97-AF65-F5344CB8AC3E}">
        <p14:creationId xmlns:p14="http://schemas.microsoft.com/office/powerpoint/2010/main" val="222195347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Arrays: A Collection of Items</a:t>
            </a:r>
          </a:p>
        </p:txBody>
      </p:sp>
      <p:sp>
        <p:nvSpPr>
          <p:cNvPr id="8" name="Rectangle 7"/>
          <p:cNvSpPr/>
          <p:nvPr/>
        </p:nvSpPr>
        <p:spPr>
          <a:xfrm>
            <a:off x="860402" y="2179063"/>
            <a:ext cx="2031842" cy="1601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24638" y="232807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40337" y="2179063"/>
            <a:ext cx="2031842" cy="1601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71117" y="232807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86406" y="2179063"/>
            <a:ext cx="2031842" cy="1601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217596" y="232807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8424" y="1196954"/>
            <a:ext cx="89800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/>
              <a:t>[</a:t>
            </a:r>
          </a:p>
        </p:txBody>
      </p:sp>
      <p:sp>
        <p:nvSpPr>
          <p:cNvPr id="17" name="TextBox 16"/>
          <p:cNvSpPr txBox="1"/>
          <p:nvPr/>
        </p:nvSpPr>
        <p:spPr>
          <a:xfrm rot="10800000">
            <a:off x="8372700" y="1723159"/>
            <a:ext cx="89800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/>
              <a:t>[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35522" y="2769600"/>
            <a:ext cx="5073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400"/>
              <a:t>,</a:t>
            </a:r>
            <a:endParaRPr lang="en-US" sz="6400" dirty="0"/>
          </a:p>
        </p:txBody>
      </p:sp>
      <p:sp>
        <p:nvSpPr>
          <p:cNvPr id="19" name="TextBox 18"/>
          <p:cNvSpPr txBox="1"/>
          <p:nvPr/>
        </p:nvSpPr>
        <p:spPr>
          <a:xfrm>
            <a:off x="5761127" y="2769600"/>
            <a:ext cx="5073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400"/>
              <a:t>,</a:t>
            </a:r>
            <a:endParaRPr lang="en-US" sz="6400" dirty="0"/>
          </a:p>
        </p:txBody>
      </p:sp>
      <p:sp>
        <p:nvSpPr>
          <p:cNvPr id="20" name="Shape 136"/>
          <p:cNvSpPr txBox="1"/>
          <p:nvPr/>
        </p:nvSpPr>
        <p:spPr>
          <a:xfrm>
            <a:off x="97365" y="835943"/>
            <a:ext cx="8589434" cy="8000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200" dirty="0">
                <a:solidFill>
                  <a:schemeClr val="dk1"/>
                </a:solidFill>
                <a:sym typeface="Arial"/>
              </a:rPr>
              <a:t>Arrays are effectively </a:t>
            </a:r>
            <a:r>
              <a:rPr lang="en-US" sz="2200" b="1" u="sng" dirty="0">
                <a:solidFill>
                  <a:schemeClr val="dk1"/>
                </a:solidFill>
                <a:sym typeface="Arial"/>
              </a:rPr>
              <a:t>groups</a:t>
            </a:r>
            <a:r>
              <a:rPr lang="en-US" sz="2200" dirty="0">
                <a:solidFill>
                  <a:schemeClr val="dk1"/>
                </a:solidFill>
                <a:sym typeface="Arial"/>
              </a:rPr>
              <a:t> of related items. It presents another way to store and reference like pieces of information.</a:t>
            </a:r>
            <a:endParaRPr lang="en-US" sz="2200" dirty="0">
              <a:solidFill>
                <a:schemeClr val="dk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9744" y="2743568"/>
            <a:ext cx="2066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Peanut Butter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84805" y="2741570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Jelly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89825" y="2741570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Bread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60105" y="178559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Item: 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243324" y="178559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Item: 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76005" y="178028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Item: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A024B1-84EF-884B-AB3B-2A7E51B06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386818"/>
            <a:ext cx="4771549" cy="1785381"/>
          </a:xfrm>
          <a:prstGeom prst="rect">
            <a:avLst/>
          </a:prstGeom>
        </p:spPr>
      </p:pic>
      <p:sp>
        <p:nvSpPr>
          <p:cNvPr id="23" name="Shape 136">
            <a:extLst>
              <a:ext uri="{FF2B5EF4-FFF2-40B4-BE49-F238E27FC236}">
                <a16:creationId xmlns:a16="http://schemas.microsoft.com/office/drawing/2014/main" id="{674997DA-D6F7-0340-9E19-BE76AC301A0D}"/>
              </a:ext>
            </a:extLst>
          </p:cNvPr>
          <p:cNvSpPr txBox="1"/>
          <p:nvPr/>
        </p:nvSpPr>
        <p:spPr>
          <a:xfrm>
            <a:off x="5193874" y="4782126"/>
            <a:ext cx="3764261" cy="8000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200" dirty="0">
                <a:solidFill>
                  <a:schemeClr val="dk1"/>
                </a:solidFill>
                <a:sym typeface="Arial"/>
              </a:rPr>
              <a:t>Excel columns are arrays</a:t>
            </a:r>
          </a:p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200" dirty="0">
                <a:solidFill>
                  <a:schemeClr val="dk1"/>
                </a:solidFill>
                <a:sym typeface="Arial"/>
              </a:rPr>
              <a:t>Excel rows are arrays.</a:t>
            </a:r>
            <a:endParaRPr lang="en-US" sz="2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06260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dirty="0"/>
              <a:t>Conditionals</a:t>
            </a:r>
            <a:endParaRPr lang="en-US" sz="4100" b="1" i="0" u="none" strike="noStrike" cap="none" dirty="0">
              <a:solidFill>
                <a:schemeClr val="lt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846949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Conditionals: If This… Then That.</a:t>
            </a:r>
          </a:p>
        </p:txBody>
      </p:sp>
      <p:sp>
        <p:nvSpPr>
          <p:cNvPr id="16" name="Shape 136"/>
          <p:cNvSpPr txBox="1"/>
          <p:nvPr/>
        </p:nvSpPr>
        <p:spPr>
          <a:xfrm>
            <a:off x="304800" y="813833"/>
            <a:ext cx="8618992" cy="161186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200" b="1" u="sng" dirty="0">
                <a:solidFill>
                  <a:schemeClr val="dk1"/>
                </a:solidFill>
                <a:sym typeface="Arial"/>
              </a:rPr>
              <a:t>Conditionals</a:t>
            </a:r>
            <a:r>
              <a:rPr lang="en-US" sz="2200" dirty="0">
                <a:solidFill>
                  <a:schemeClr val="dk1"/>
                </a:solidFill>
                <a:sym typeface="Arial"/>
              </a:rPr>
              <a:t> present a way to control the flow of logic based on certain conditions being met.</a:t>
            </a:r>
          </a:p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endParaRPr lang="en-US" sz="2200" dirty="0">
              <a:solidFill>
                <a:schemeClr val="dk1"/>
              </a:solidFill>
            </a:endParaRPr>
          </a:p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200" dirty="0">
                <a:solidFill>
                  <a:schemeClr val="dk1"/>
                </a:solidFill>
                <a:sym typeface="Arial"/>
              </a:rPr>
              <a:t>In most languages</a:t>
            </a:r>
            <a:r>
              <a:rPr lang="en-US" sz="2200" dirty="0">
                <a:solidFill>
                  <a:schemeClr val="dk1"/>
                </a:solidFill>
              </a:rPr>
              <a:t>, we’ll be using </a:t>
            </a:r>
            <a:r>
              <a:rPr lang="en-US" sz="2200" u="sng" dirty="0">
                <a:solidFill>
                  <a:schemeClr val="dk1"/>
                </a:solidFill>
              </a:rPr>
              <a:t>if / else </a:t>
            </a:r>
            <a:r>
              <a:rPr lang="en-US" sz="2200" dirty="0">
                <a:solidFill>
                  <a:schemeClr val="dk1"/>
                </a:solidFill>
              </a:rPr>
              <a:t>code for this purpose. </a:t>
            </a:r>
            <a:endParaRPr lang="en-US" sz="2200" dirty="0">
              <a:solidFill>
                <a:schemeClr val="dk1"/>
              </a:solidFill>
              <a:sym typeface="Arial"/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3677861" y="4683647"/>
            <a:ext cx="2825274" cy="97034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677861" y="3190520"/>
            <a:ext cx="2825274" cy="90232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95357" y="3406575"/>
            <a:ext cx="2474807" cy="19961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6606529" y="2839781"/>
            <a:ext cx="1614932" cy="1484918"/>
            <a:chOff x="5329805" y="2905688"/>
            <a:chExt cx="1752598" cy="1441856"/>
          </a:xfrm>
        </p:grpSpPr>
        <p:sp>
          <p:nvSpPr>
            <p:cNvPr id="15" name="Rectangle 14"/>
            <p:cNvSpPr/>
            <p:nvPr/>
          </p:nvSpPr>
          <p:spPr>
            <a:xfrm>
              <a:off x="5329805" y="2905688"/>
              <a:ext cx="1752598" cy="14418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53936" y="3360757"/>
              <a:ext cx="729892" cy="6050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</a:rPr>
                <a:t>2a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677862" y="2997654"/>
            <a:ext cx="1881063" cy="385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tx1"/>
                </a:solidFill>
              </a:rPr>
              <a:t>If Condition a…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77861" y="4551869"/>
            <a:ext cx="1881063" cy="385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tx1"/>
                </a:solidFill>
              </a:rPr>
              <a:t>If Condition b…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43451" y="3806184"/>
            <a:ext cx="905880" cy="1491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</a:rPr>
              <a:t>1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6618303" y="4665583"/>
            <a:ext cx="1614932" cy="1484918"/>
            <a:chOff x="5342582" y="2905688"/>
            <a:chExt cx="1752598" cy="1441856"/>
          </a:xfrm>
        </p:grpSpPr>
        <p:sp>
          <p:nvSpPr>
            <p:cNvPr id="26" name="Rectangle 25"/>
            <p:cNvSpPr/>
            <p:nvPr/>
          </p:nvSpPr>
          <p:spPr>
            <a:xfrm>
              <a:off x="5342582" y="2905688"/>
              <a:ext cx="1752598" cy="14418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866713" y="3318981"/>
              <a:ext cx="729892" cy="6050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</a:rPr>
                <a:t>2b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781531" y="2997654"/>
            <a:ext cx="714285" cy="385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Step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047764" y="2425702"/>
            <a:ext cx="714285" cy="385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Step</a:t>
            </a:r>
          </a:p>
        </p:txBody>
      </p:sp>
    </p:spTree>
    <p:extLst>
      <p:ext uri="{BB962C8B-B14F-4D97-AF65-F5344CB8AC3E}">
        <p14:creationId xmlns:p14="http://schemas.microsoft.com/office/powerpoint/2010/main" val="181073483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Conditionals: If This… Then That.</a:t>
            </a:r>
          </a:p>
        </p:txBody>
      </p:sp>
      <p:sp>
        <p:nvSpPr>
          <p:cNvPr id="6" name="Rectangle 5"/>
          <p:cNvSpPr/>
          <p:nvPr/>
        </p:nvSpPr>
        <p:spPr>
          <a:xfrm>
            <a:off x="7162800" y="3200400"/>
            <a:ext cx="1320799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29771" y="339897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6812650" y="4962991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017104" y="5125789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2a 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29073" y="4962991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246453" y="5125789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2b </a:t>
            </a:r>
          </a:p>
        </p:txBody>
      </p:sp>
      <p:sp>
        <p:nvSpPr>
          <p:cNvPr id="18" name="Right Arrow 17"/>
          <p:cNvSpPr/>
          <p:nvPr/>
        </p:nvSpPr>
        <p:spPr>
          <a:xfrm rot="5400000">
            <a:off x="7055738" y="4322037"/>
            <a:ext cx="850617" cy="29744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5400000">
            <a:off x="7770346" y="4322037"/>
            <a:ext cx="850617" cy="297449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481046" y="2774732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Steps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70" y="2585998"/>
            <a:ext cx="6429375" cy="3695700"/>
          </a:xfrm>
          <a:prstGeom prst="rect">
            <a:avLst/>
          </a:prstGeom>
        </p:spPr>
      </p:pic>
      <p:sp>
        <p:nvSpPr>
          <p:cNvPr id="16" name="Shape 136"/>
          <p:cNvSpPr txBox="1"/>
          <p:nvPr/>
        </p:nvSpPr>
        <p:spPr>
          <a:xfrm>
            <a:off x="97365" y="758062"/>
            <a:ext cx="8589434" cy="101933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200" dirty="0">
                <a:solidFill>
                  <a:schemeClr val="dk1"/>
                </a:solidFill>
                <a:sym typeface="Arial"/>
              </a:rPr>
              <a:t>In VBA, conditionals are simply declared using the keywords </a:t>
            </a:r>
            <a:r>
              <a:rPr lang="en-US" sz="2200" u="sng" dirty="0">
                <a:solidFill>
                  <a:schemeClr val="dk1"/>
                </a:solidFill>
                <a:sym typeface="Arial"/>
              </a:rPr>
              <a:t>If</a:t>
            </a:r>
            <a:r>
              <a:rPr lang="en-US" sz="2200" dirty="0">
                <a:solidFill>
                  <a:schemeClr val="dk1"/>
                </a:solidFill>
                <a:sym typeface="Arial"/>
              </a:rPr>
              <a:t>, </a:t>
            </a:r>
            <a:r>
              <a:rPr lang="en-US" sz="2200" u="sng" dirty="0">
                <a:solidFill>
                  <a:schemeClr val="dk1"/>
                </a:solidFill>
                <a:sym typeface="Arial"/>
              </a:rPr>
              <a:t>Then,</a:t>
            </a:r>
            <a:r>
              <a:rPr lang="en-US" sz="2200" dirty="0">
                <a:solidFill>
                  <a:schemeClr val="dk1"/>
                </a:solidFill>
                <a:sym typeface="Arial"/>
              </a:rPr>
              <a:t> </a:t>
            </a:r>
            <a:r>
              <a:rPr lang="en-US" sz="2200" u="sng" dirty="0" err="1">
                <a:solidFill>
                  <a:schemeClr val="dk1"/>
                </a:solidFill>
                <a:sym typeface="Arial"/>
              </a:rPr>
              <a:t>Elseif</a:t>
            </a:r>
            <a:r>
              <a:rPr lang="en-US" sz="2200" dirty="0">
                <a:solidFill>
                  <a:schemeClr val="dk1"/>
                </a:solidFill>
                <a:sym typeface="Arial"/>
              </a:rPr>
              <a:t>, </a:t>
            </a:r>
            <a:r>
              <a:rPr lang="en-US" sz="2200" u="sng" dirty="0">
                <a:solidFill>
                  <a:schemeClr val="dk1"/>
                </a:solidFill>
                <a:sym typeface="Arial"/>
              </a:rPr>
              <a:t>Else</a:t>
            </a:r>
            <a:r>
              <a:rPr lang="en-US" sz="2200" dirty="0">
                <a:solidFill>
                  <a:schemeClr val="dk1"/>
                </a:solidFill>
                <a:sym typeface="Arial"/>
              </a:rPr>
              <a:t>, and </a:t>
            </a:r>
            <a:r>
              <a:rPr lang="en-US" sz="2200" u="sng" dirty="0">
                <a:solidFill>
                  <a:schemeClr val="dk1"/>
                </a:solidFill>
                <a:sym typeface="Arial"/>
              </a:rPr>
              <a:t>End if.</a:t>
            </a:r>
          </a:p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endParaRPr lang="en-US" sz="2200" u="sng" dirty="0">
              <a:solidFill>
                <a:schemeClr val="dk1"/>
              </a:solidFill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-US" sz="2200" dirty="0">
                <a:solidFill>
                  <a:schemeClr val="dk1"/>
                </a:solidFill>
                <a:sym typeface="Arial"/>
              </a:rPr>
              <a:t>Through VBA we can create far more sophisticated conditional logic than through Excel formulas alone. </a:t>
            </a:r>
            <a:r>
              <a:rPr lang="en-US" sz="2200" u="sng" dirty="0">
                <a:solidFill>
                  <a:schemeClr val="dk1"/>
                </a:solidFill>
                <a:sym typeface="Arial"/>
              </a:rPr>
              <a:t> </a:t>
            </a:r>
            <a:endParaRPr lang="en-US" sz="2200" u="sng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29525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3600" dirty="0"/>
              <a:t>Iteration</a:t>
            </a:r>
            <a:r>
              <a:rPr lang="en-US" dirty="0"/>
              <a:t> </a:t>
            </a:r>
            <a:r>
              <a:rPr lang="en-US" sz="3600" dirty="0"/>
              <a:t>(Looping)</a:t>
            </a:r>
            <a:endParaRPr lang="en-US" sz="3600" b="1" i="0" u="none" strike="noStrike" cap="none" dirty="0">
              <a:solidFill>
                <a:schemeClr val="lt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349027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Intro to Programming Logic</a:t>
            </a:r>
          </a:p>
        </p:txBody>
      </p:sp>
    </p:spTree>
    <p:extLst>
      <p:ext uri="{BB962C8B-B14F-4D97-AF65-F5344CB8AC3E}">
        <p14:creationId xmlns:p14="http://schemas.microsoft.com/office/powerpoint/2010/main" val="79591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Iteration: Round and Round We Go!</a:t>
            </a:r>
          </a:p>
        </p:txBody>
      </p:sp>
      <p:sp>
        <p:nvSpPr>
          <p:cNvPr id="16" name="Shape 136"/>
          <p:cNvSpPr txBox="1"/>
          <p:nvPr/>
        </p:nvSpPr>
        <p:spPr>
          <a:xfrm>
            <a:off x="304800" y="914400"/>
            <a:ext cx="8658045" cy="13416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buSzPct val="100000"/>
              <a:buFont typeface="Arial" charset="0"/>
              <a:buChar char="•"/>
            </a:pPr>
            <a:r>
              <a:rPr lang="en-US" sz="2200" b="1" u="sng" dirty="0">
                <a:solidFill>
                  <a:schemeClr val="dk1"/>
                </a:solidFill>
              </a:rPr>
              <a:t>Iteration</a:t>
            </a:r>
            <a:r>
              <a:rPr lang="en-US" sz="2200" b="1" dirty="0">
                <a:solidFill>
                  <a:schemeClr val="dk1"/>
                </a:solidFill>
              </a:rPr>
              <a:t> </a:t>
            </a:r>
            <a:r>
              <a:rPr lang="en-US" sz="2200" dirty="0">
                <a:solidFill>
                  <a:schemeClr val="dk1"/>
                </a:solidFill>
              </a:rPr>
              <a:t>is the concept of using loops to perform a group of tasks repeatedly for a number of times. </a:t>
            </a:r>
          </a:p>
          <a:p>
            <a:pPr marL="342900" lvl="0" indent="-342900">
              <a:buSzPct val="100000"/>
              <a:buFont typeface="Arial" charset="0"/>
              <a:buChar char="•"/>
            </a:pPr>
            <a:endParaRPr lang="en-US" sz="2200" dirty="0">
              <a:solidFill>
                <a:schemeClr val="dk1"/>
              </a:solidFill>
            </a:endParaRPr>
          </a:p>
          <a:p>
            <a:pPr marL="342900" lvl="0" indent="-342900">
              <a:buSzPct val="100000"/>
              <a:buFont typeface="Arial" charset="0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In almost all languages, we’ll be using </a:t>
            </a:r>
            <a:r>
              <a:rPr lang="en-US" sz="2200" u="sng" dirty="0">
                <a:solidFill>
                  <a:schemeClr val="dk1"/>
                </a:solidFill>
              </a:rPr>
              <a:t>for-loops</a:t>
            </a:r>
            <a:r>
              <a:rPr lang="en-US" sz="2200" dirty="0">
                <a:solidFill>
                  <a:schemeClr val="dk1"/>
                </a:solidFill>
              </a:rPr>
              <a:t> and </a:t>
            </a:r>
            <a:r>
              <a:rPr lang="en-US" sz="2200" u="sng" dirty="0">
                <a:solidFill>
                  <a:schemeClr val="dk1"/>
                </a:solidFill>
              </a:rPr>
              <a:t>while loops.</a:t>
            </a:r>
            <a:endParaRPr lang="en-US" sz="2200" dirty="0">
              <a:solidFill>
                <a:schemeClr val="dk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25999" y="3741654"/>
            <a:ext cx="1399506" cy="1286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755960" y="3831852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Step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171496" y="3751114"/>
            <a:ext cx="1614932" cy="1484918"/>
            <a:chOff x="5329805" y="2905688"/>
            <a:chExt cx="1752598" cy="1441856"/>
          </a:xfrm>
        </p:grpSpPr>
        <p:sp>
          <p:nvSpPr>
            <p:cNvPr id="24" name="Rectangle 23"/>
            <p:cNvSpPr/>
            <p:nvPr/>
          </p:nvSpPr>
          <p:spPr>
            <a:xfrm>
              <a:off x="5329805" y="2905688"/>
              <a:ext cx="1752598" cy="14418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966728" y="3265378"/>
              <a:ext cx="478752" cy="627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27" name="Curved Up Arrow 26"/>
          <p:cNvSpPr/>
          <p:nvPr/>
        </p:nvSpPr>
        <p:spPr>
          <a:xfrm rot="10800000">
            <a:off x="4825999" y="2675206"/>
            <a:ext cx="1399506" cy="95723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ight Arrow 28"/>
          <p:cNvSpPr/>
          <p:nvPr/>
        </p:nvSpPr>
        <p:spPr>
          <a:xfrm>
            <a:off x="2898472" y="4149576"/>
            <a:ext cx="1815482" cy="68799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rved Up Arrow 29"/>
          <p:cNvSpPr/>
          <p:nvPr/>
        </p:nvSpPr>
        <p:spPr>
          <a:xfrm>
            <a:off x="4825999" y="5137698"/>
            <a:ext cx="1399506" cy="95723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37550" y="4293517"/>
            <a:ext cx="2193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tx1"/>
                </a:solidFill>
              </a:rPr>
              <a:t>Repeat X times…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66098" y="4047296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8132601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Iteration: Round and Round We Go!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66098" y="4047296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Shape 136"/>
          <p:cNvSpPr txBox="1"/>
          <p:nvPr/>
        </p:nvSpPr>
        <p:spPr>
          <a:xfrm>
            <a:off x="141376" y="968276"/>
            <a:ext cx="8658045" cy="850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buSzPct val="100000"/>
              <a:buFont typeface="Arial" panose="020B0604020202020204" pitchFamily="34" charset="0"/>
              <a:buChar char="•"/>
            </a:pPr>
            <a:r>
              <a:rPr lang="en-US" sz="2200" i="1" dirty="0">
                <a:solidFill>
                  <a:schemeClr val="dk1"/>
                </a:solidFill>
              </a:rPr>
              <a:t>This code will make more sense later… but basically it’s the VBA way of </a:t>
            </a:r>
            <a:r>
              <a:rPr lang="en-US" sz="2200" b="1" i="1" u="sng" dirty="0">
                <a:solidFill>
                  <a:schemeClr val="dk1"/>
                </a:solidFill>
              </a:rPr>
              <a:t>repeating the same block multiple times</a:t>
            </a:r>
            <a:r>
              <a:rPr lang="en-US" sz="2200" i="1" dirty="0">
                <a:solidFill>
                  <a:schemeClr val="dk1"/>
                </a:solidFill>
              </a:rPr>
              <a:t>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76" y="2133600"/>
            <a:ext cx="885261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3017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 the Program!</a:t>
            </a:r>
          </a:p>
        </p:txBody>
      </p:sp>
      <p:sp>
        <p:nvSpPr>
          <p:cNvPr id="6" name="Rectangle 5"/>
          <p:cNvSpPr/>
          <p:nvPr/>
        </p:nvSpPr>
        <p:spPr>
          <a:xfrm>
            <a:off x="7575298" y="1341953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816457" y="152687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7575298" y="3107284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840910" y="3270082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 </a:t>
            </a:r>
          </a:p>
        </p:txBody>
      </p:sp>
      <p:sp>
        <p:nvSpPr>
          <p:cNvPr id="12" name="Right Arrow 11"/>
          <p:cNvSpPr/>
          <p:nvPr/>
        </p:nvSpPr>
        <p:spPr>
          <a:xfrm rot="5400000">
            <a:off x="7698102" y="2447818"/>
            <a:ext cx="617350" cy="33173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7501091" y="4216438"/>
            <a:ext cx="537866" cy="27315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633447" y="916285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Steps</a:t>
            </a:r>
          </a:p>
        </p:txBody>
      </p:sp>
      <p:sp>
        <p:nvSpPr>
          <p:cNvPr id="18" name="Curved Up Arrow 17"/>
          <p:cNvSpPr/>
          <p:nvPr/>
        </p:nvSpPr>
        <p:spPr>
          <a:xfrm rot="5400000">
            <a:off x="6720418" y="3255265"/>
            <a:ext cx="615335" cy="64497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223571" y="4793132"/>
            <a:ext cx="1663854" cy="617068"/>
            <a:chOff x="6895290" y="4662643"/>
            <a:chExt cx="2189067" cy="778133"/>
          </a:xfrm>
        </p:grpSpPr>
        <p:sp>
          <p:nvSpPr>
            <p:cNvPr id="20" name="Rectangle 19"/>
            <p:cNvSpPr/>
            <p:nvPr/>
          </p:nvSpPr>
          <p:spPr>
            <a:xfrm>
              <a:off x="6895290" y="4662643"/>
              <a:ext cx="945832" cy="7781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001569" y="4762872"/>
              <a:ext cx="806063" cy="5821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3a 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111713" y="4662643"/>
              <a:ext cx="945832" cy="7781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278294" y="4762872"/>
              <a:ext cx="806063" cy="5821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3b </a:t>
              </a:r>
            </a:p>
          </p:txBody>
        </p:sp>
      </p:grpSp>
      <p:sp>
        <p:nvSpPr>
          <p:cNvPr id="25" name="Right Arrow 24"/>
          <p:cNvSpPr/>
          <p:nvPr/>
        </p:nvSpPr>
        <p:spPr>
          <a:xfrm rot="5400000">
            <a:off x="8040288" y="4234582"/>
            <a:ext cx="537866" cy="27315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71" y="850239"/>
            <a:ext cx="5689029" cy="50832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2EE7B9-542C-5148-8647-8DED392EAA63}"/>
              </a:ext>
            </a:extLst>
          </p:cNvPr>
          <p:cNvSpPr txBox="1"/>
          <p:nvPr/>
        </p:nvSpPr>
        <p:spPr>
          <a:xfrm>
            <a:off x="535487" y="6020427"/>
            <a:ext cx="8371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504D"/>
                </a:solidFill>
              </a:rPr>
              <a:t>Note: the loop above will actually iterates 6 times based on the statement on line #8</a:t>
            </a:r>
          </a:p>
        </p:txBody>
      </p:sp>
    </p:spTree>
    <p:extLst>
      <p:ext uri="{BB962C8B-B14F-4D97-AF65-F5344CB8AC3E}">
        <p14:creationId xmlns:p14="http://schemas.microsoft.com/office/powerpoint/2010/main" val="50987866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3600" dirty="0"/>
              <a:t>Functions</a:t>
            </a:r>
            <a:endParaRPr lang="en-US" sz="3600" b="1" i="0" u="none" strike="noStrike" cap="none" dirty="0">
              <a:solidFill>
                <a:schemeClr val="lt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750594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Functions: For When One Block </a:t>
            </a:r>
            <a:r>
              <a:rPr lang="en-US" sz="2400" b="1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Can’t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Do it All</a:t>
            </a:r>
          </a:p>
        </p:txBody>
      </p:sp>
      <p:sp>
        <p:nvSpPr>
          <p:cNvPr id="4" name="Rectangle 3"/>
          <p:cNvSpPr/>
          <p:nvPr/>
        </p:nvSpPr>
        <p:spPr>
          <a:xfrm>
            <a:off x="455767" y="2922388"/>
            <a:ext cx="1752598" cy="144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934201" y="2894222"/>
            <a:ext cx="1752598" cy="144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615245" y="2894222"/>
            <a:ext cx="1752598" cy="144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774723" y="2894222"/>
            <a:ext cx="1752598" cy="144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11305" y="3076541"/>
            <a:ext cx="6415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70783" y="3071776"/>
            <a:ext cx="6415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30261" y="3071776"/>
            <a:ext cx="6415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89739" y="3071776"/>
            <a:ext cx="6415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3" name="Right Arrow 4"/>
          <p:cNvSpPr/>
          <p:nvPr/>
        </p:nvSpPr>
        <p:spPr>
          <a:xfrm>
            <a:off x="2034764" y="3367534"/>
            <a:ext cx="649135" cy="41433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8"/>
          <p:cNvSpPr/>
          <p:nvPr/>
        </p:nvSpPr>
        <p:spPr>
          <a:xfrm>
            <a:off x="4299189" y="3367534"/>
            <a:ext cx="649135" cy="41433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9"/>
          <p:cNvSpPr/>
          <p:nvPr/>
        </p:nvSpPr>
        <p:spPr>
          <a:xfrm>
            <a:off x="6480523" y="3367533"/>
            <a:ext cx="649135" cy="41433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hape 136"/>
          <p:cNvSpPr txBox="1"/>
          <p:nvPr/>
        </p:nvSpPr>
        <p:spPr>
          <a:xfrm>
            <a:off x="304800" y="990600"/>
            <a:ext cx="8658045" cy="13416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buSzPct val="100000"/>
              <a:buFont typeface="Arial" charset="0"/>
              <a:buChar char="•"/>
            </a:pPr>
            <a:r>
              <a:rPr lang="en-US" sz="2200" b="1" u="sng" dirty="0">
                <a:solidFill>
                  <a:schemeClr val="dk1"/>
                </a:solidFill>
              </a:rPr>
              <a:t>Functions</a:t>
            </a:r>
            <a:r>
              <a:rPr lang="en-US" sz="2200" b="1" dirty="0">
                <a:solidFill>
                  <a:schemeClr val="dk1"/>
                </a:solidFill>
              </a:rPr>
              <a:t> </a:t>
            </a:r>
            <a:r>
              <a:rPr lang="en-US" sz="2200" dirty="0">
                <a:solidFill>
                  <a:schemeClr val="dk1"/>
                </a:solidFill>
              </a:rPr>
              <a:t>are, in essence, a sort of “sub-processes”. They allow us to create pre-made, re-usable blocks of code which can be called on demand.</a:t>
            </a:r>
          </a:p>
          <a:p>
            <a:pPr lvl="0">
              <a:buSzPct val="100000"/>
            </a:pPr>
            <a:endParaRPr lang="en-US" sz="2200" dirty="0">
              <a:solidFill>
                <a:schemeClr val="dk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55767" y="4910883"/>
            <a:ext cx="760305" cy="6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60535" y="5010771"/>
            <a:ext cx="2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395941" y="4910883"/>
            <a:ext cx="760305" cy="6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600709" y="5010771"/>
            <a:ext cx="2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336115" y="4921066"/>
            <a:ext cx="760305" cy="6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540883" y="5020954"/>
            <a:ext cx="2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3" name="Right Arrow 4"/>
          <p:cNvSpPr/>
          <p:nvPr/>
        </p:nvSpPr>
        <p:spPr>
          <a:xfrm>
            <a:off x="1077478" y="5131319"/>
            <a:ext cx="439391" cy="27041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4"/>
          <p:cNvSpPr/>
          <p:nvPr/>
        </p:nvSpPr>
        <p:spPr>
          <a:xfrm>
            <a:off x="2034764" y="5131318"/>
            <a:ext cx="439391" cy="27041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63193" y="2538882"/>
            <a:ext cx="1837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Main Process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71003" y="5548519"/>
            <a:ext cx="2039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Sub-Processes</a:t>
            </a:r>
          </a:p>
        </p:txBody>
      </p:sp>
      <p:sp>
        <p:nvSpPr>
          <p:cNvPr id="27" name="Right Arrow 4"/>
          <p:cNvSpPr/>
          <p:nvPr/>
        </p:nvSpPr>
        <p:spPr>
          <a:xfrm rot="5400000">
            <a:off x="511351" y="4405820"/>
            <a:ext cx="649135" cy="2611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711282" y="4921066"/>
            <a:ext cx="760305" cy="6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916050" y="5020954"/>
            <a:ext cx="2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651456" y="4921066"/>
            <a:ext cx="760305" cy="6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4856224" y="5020954"/>
            <a:ext cx="2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91630" y="4931249"/>
            <a:ext cx="760305" cy="6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5796398" y="5031137"/>
            <a:ext cx="2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2" name="Right Arrow 4"/>
          <p:cNvSpPr/>
          <p:nvPr/>
        </p:nvSpPr>
        <p:spPr>
          <a:xfrm>
            <a:off x="4332993" y="5141502"/>
            <a:ext cx="439391" cy="27041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"/>
          <p:cNvSpPr/>
          <p:nvPr/>
        </p:nvSpPr>
        <p:spPr>
          <a:xfrm>
            <a:off x="5290279" y="5141501"/>
            <a:ext cx="439391" cy="27041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6507289" y="4931249"/>
            <a:ext cx="760305" cy="6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6712057" y="5031137"/>
            <a:ext cx="278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6" name="Right Arrow 4"/>
          <p:cNvSpPr/>
          <p:nvPr/>
        </p:nvSpPr>
        <p:spPr>
          <a:xfrm>
            <a:off x="6205938" y="5141501"/>
            <a:ext cx="439391" cy="27041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"/>
          <p:cNvSpPr/>
          <p:nvPr/>
        </p:nvSpPr>
        <p:spPr>
          <a:xfrm rot="5400000">
            <a:off x="3739232" y="4402000"/>
            <a:ext cx="649135" cy="2611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"/>
          <p:cNvSpPr/>
          <p:nvPr/>
        </p:nvSpPr>
        <p:spPr>
          <a:xfrm rot="7654616">
            <a:off x="4260949" y="4399928"/>
            <a:ext cx="846402" cy="23686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4320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18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3600" dirty="0"/>
              <a:t>Putting</a:t>
            </a:r>
            <a:r>
              <a:rPr lang="en-US" dirty="0"/>
              <a:t> It All Together…</a:t>
            </a:r>
            <a:endParaRPr lang="en-US" sz="4100" b="1" i="0" u="none" strike="noStrike" cap="none" dirty="0">
              <a:solidFill>
                <a:schemeClr val="lt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070081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Make a Sandwich…</a:t>
            </a:r>
          </a:p>
        </p:txBody>
      </p:sp>
      <p:pic>
        <p:nvPicPr>
          <p:cNvPr id="9" name="Picture 2" descr="https://media.giphy.com/media/l0O9xyxefblWfNWKc/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33676"/>
            <a:ext cx="2735676" cy="237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800" y="3386824"/>
            <a:ext cx="2507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Oh! I can’t wait to be eaten!</a:t>
            </a:r>
          </a:p>
        </p:txBody>
      </p:sp>
      <p:cxnSp>
        <p:nvCxnSpPr>
          <p:cNvPr id="11" name="Straight Connector 10"/>
          <p:cNvCxnSpPr>
            <a:endCxn id="3" idx="2"/>
          </p:cNvCxnSpPr>
          <p:nvPr/>
        </p:nvCxnSpPr>
        <p:spPr>
          <a:xfrm flipV="1">
            <a:off x="1190742" y="3694601"/>
            <a:ext cx="367767" cy="2821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960938" y="1130777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1. Get Bread, Peanut Butter, and Jelly from Pantry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60937" y="1898594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2. Lay out bread on table.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60937" y="2666410"/>
            <a:ext cx="4992560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3. Open canisters of Peanut Butter and Jelly.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960937" y="3434227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4. Get spreading knife.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60937" y="4202044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5. Use spreading knife to smother peanut butter.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960936" y="4969860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6. Use spreading knife to smother jelly.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960936" y="5727825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7. Combine bread to create sandwich.</a:t>
            </a:r>
          </a:p>
        </p:txBody>
      </p:sp>
      <p:sp>
        <p:nvSpPr>
          <p:cNvPr id="26" name="Curved Right Arrow 25"/>
          <p:cNvSpPr/>
          <p:nvPr/>
        </p:nvSpPr>
        <p:spPr>
          <a:xfrm>
            <a:off x="3513864" y="2219389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urved Right Arrow 30"/>
          <p:cNvSpPr/>
          <p:nvPr/>
        </p:nvSpPr>
        <p:spPr>
          <a:xfrm>
            <a:off x="3506059" y="1483943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Curved Right Arrow 31"/>
          <p:cNvSpPr/>
          <p:nvPr/>
        </p:nvSpPr>
        <p:spPr>
          <a:xfrm>
            <a:off x="3506060" y="3016396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Curved Right Arrow 32"/>
          <p:cNvSpPr/>
          <p:nvPr/>
        </p:nvSpPr>
        <p:spPr>
          <a:xfrm>
            <a:off x="3506058" y="3770035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Curved Right Arrow 33"/>
          <p:cNvSpPr/>
          <p:nvPr/>
        </p:nvSpPr>
        <p:spPr>
          <a:xfrm>
            <a:off x="3503105" y="4523675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urved Right Arrow 34"/>
          <p:cNvSpPr/>
          <p:nvPr/>
        </p:nvSpPr>
        <p:spPr>
          <a:xfrm>
            <a:off x="3503104" y="5311146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864633" y="703707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Logical Procedure</a:t>
            </a:r>
          </a:p>
        </p:txBody>
      </p:sp>
    </p:spTree>
    <p:extLst>
      <p:ext uri="{BB962C8B-B14F-4D97-AF65-F5344CB8AC3E}">
        <p14:creationId xmlns:p14="http://schemas.microsoft.com/office/powerpoint/2010/main" val="224415575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Make a Sandwich…</a:t>
            </a:r>
          </a:p>
        </p:txBody>
      </p:sp>
      <p:pic>
        <p:nvPicPr>
          <p:cNvPr id="9" name="Picture 2" descr="https://media.giphy.com/media/l0O9xyxefblWfNWKc/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33676"/>
            <a:ext cx="2735676" cy="237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800" y="3386824"/>
            <a:ext cx="2507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Oh! I can’t wait to be eaten!</a:t>
            </a:r>
          </a:p>
        </p:txBody>
      </p:sp>
      <p:cxnSp>
        <p:nvCxnSpPr>
          <p:cNvPr id="11" name="Straight Connector 10"/>
          <p:cNvCxnSpPr>
            <a:endCxn id="3" idx="2"/>
          </p:cNvCxnSpPr>
          <p:nvPr/>
        </p:nvCxnSpPr>
        <p:spPr>
          <a:xfrm flipV="1">
            <a:off x="1190742" y="3694601"/>
            <a:ext cx="367767" cy="2821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960938" y="1130777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1. Get Bread, Peanut Butter, and Jelly from Pantry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60937" y="1898594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2. Lay out bread on table.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60937" y="2666410"/>
            <a:ext cx="4992560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3. Open canisters of Peanut Butter and Jelly.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960937" y="3434227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4. Get spreading knife.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60937" y="4202044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5. Use spreading knife to smother peanut butter.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960936" y="4969860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6. Use spreading knife to smother jelly.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960936" y="5727825"/>
            <a:ext cx="4992562" cy="5022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7. Combine bread to create sandwich.</a:t>
            </a:r>
          </a:p>
        </p:txBody>
      </p:sp>
      <p:sp>
        <p:nvSpPr>
          <p:cNvPr id="26" name="Curved Right Arrow 25"/>
          <p:cNvSpPr/>
          <p:nvPr/>
        </p:nvSpPr>
        <p:spPr>
          <a:xfrm>
            <a:off x="3513864" y="2219389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urved Right Arrow 30"/>
          <p:cNvSpPr/>
          <p:nvPr/>
        </p:nvSpPr>
        <p:spPr>
          <a:xfrm>
            <a:off x="3506059" y="1483943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Curved Right Arrow 31"/>
          <p:cNvSpPr/>
          <p:nvPr/>
        </p:nvSpPr>
        <p:spPr>
          <a:xfrm>
            <a:off x="3506060" y="3016396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Curved Right Arrow 32"/>
          <p:cNvSpPr/>
          <p:nvPr/>
        </p:nvSpPr>
        <p:spPr>
          <a:xfrm>
            <a:off x="3506058" y="3770035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Curved Right Arrow 33"/>
          <p:cNvSpPr/>
          <p:nvPr/>
        </p:nvSpPr>
        <p:spPr>
          <a:xfrm>
            <a:off x="3503105" y="4523675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urved Right Arrow 34"/>
          <p:cNvSpPr/>
          <p:nvPr/>
        </p:nvSpPr>
        <p:spPr>
          <a:xfrm>
            <a:off x="3503104" y="5311146"/>
            <a:ext cx="439269" cy="68312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864633" y="703707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Logical Procedure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3733800" y="4046220"/>
            <a:ext cx="5341620" cy="7620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372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Make a Sandwich (Full Logic)…</a:t>
            </a:r>
          </a:p>
        </p:txBody>
      </p:sp>
      <p:sp>
        <p:nvSpPr>
          <p:cNvPr id="81" name="Shape 136"/>
          <p:cNvSpPr txBox="1"/>
          <p:nvPr/>
        </p:nvSpPr>
        <p:spPr>
          <a:xfrm>
            <a:off x="304800" y="914399"/>
            <a:ext cx="6826990" cy="28244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lvl="0" indent="-457200">
              <a:buSzPct val="100000"/>
              <a:buAutoNum type="arabicPeriod"/>
            </a:pPr>
            <a:r>
              <a:rPr lang="en-US" sz="1800" b="1" dirty="0">
                <a:solidFill>
                  <a:schemeClr val="dk1"/>
                </a:solidFill>
              </a:rPr>
              <a:t>Get Items</a:t>
            </a:r>
          </a:p>
          <a:p>
            <a:pPr marL="457200" lvl="0" indent="-457200">
              <a:buSzPct val="100000"/>
              <a:buAutoNum type="arabicPeriod"/>
            </a:pPr>
            <a:endParaRPr lang="en-US" sz="1800" b="1" dirty="0">
              <a:solidFill>
                <a:schemeClr val="dk1"/>
              </a:solidFill>
            </a:endParaRPr>
          </a:p>
          <a:p>
            <a:pPr marL="457200" lvl="0" indent="-457200">
              <a:buSzPct val="100000"/>
              <a:buAutoNum type="arabicPeriod"/>
            </a:pPr>
            <a:r>
              <a:rPr lang="en-US" sz="1800" b="1" u="sng" dirty="0">
                <a:solidFill>
                  <a:schemeClr val="dk1"/>
                </a:solidFill>
              </a:rPr>
              <a:t>Repeatedly</a:t>
            </a:r>
            <a:r>
              <a:rPr lang="en-US" sz="1800" b="1" dirty="0">
                <a:solidFill>
                  <a:schemeClr val="dk1"/>
                </a:solidFill>
              </a:rPr>
              <a:t> “spread the Peanut Butter”</a:t>
            </a:r>
          </a:p>
          <a:p>
            <a:pPr marL="457200" lvl="0" indent="-457200">
              <a:buSzPct val="100000"/>
              <a:buAutoNum type="arabicPeriod"/>
            </a:pPr>
            <a:endParaRPr lang="en-US" sz="1800" b="1" dirty="0">
              <a:solidFill>
                <a:schemeClr val="dk1"/>
              </a:solidFill>
            </a:endParaRPr>
          </a:p>
          <a:p>
            <a:pPr marL="457200" lvl="0" indent="-457200">
              <a:buSzPct val="100000"/>
              <a:buAutoNum type="arabicPeriod"/>
            </a:pPr>
            <a:r>
              <a:rPr lang="en-US" sz="1800" b="1" dirty="0">
                <a:solidFill>
                  <a:schemeClr val="dk1"/>
                </a:solidFill>
              </a:rPr>
              <a:t>Check if thickness </a:t>
            </a:r>
            <a:r>
              <a:rPr lang="en-US" sz="1800" b="1" u="sng" dirty="0">
                <a:solidFill>
                  <a:schemeClr val="dk1"/>
                </a:solidFill>
              </a:rPr>
              <a:t>condition</a:t>
            </a:r>
            <a:r>
              <a:rPr lang="en-US" sz="1800" b="1" dirty="0">
                <a:solidFill>
                  <a:schemeClr val="dk1"/>
                </a:solidFill>
              </a:rPr>
              <a:t> met.</a:t>
            </a:r>
          </a:p>
          <a:p>
            <a:pPr marL="457200" lvl="0" indent="-457200">
              <a:buSzPct val="100000"/>
              <a:buAutoNum type="arabicPeriod"/>
            </a:pPr>
            <a:endParaRPr lang="en-US" sz="1800" b="1" dirty="0">
              <a:solidFill>
                <a:schemeClr val="dk1"/>
              </a:solidFill>
            </a:endParaRPr>
          </a:p>
          <a:p>
            <a:pPr lvl="0" defTabSz="457200">
              <a:buSzPct val="100000"/>
            </a:pPr>
            <a:r>
              <a:rPr lang="en-US" sz="1800" b="1" dirty="0">
                <a:solidFill>
                  <a:schemeClr val="dk1"/>
                </a:solidFill>
              </a:rPr>
              <a:t>3a. If thickness condition is met run stop </a:t>
            </a:r>
            <a:r>
              <a:rPr lang="en-US" sz="1800" b="1" u="sng" dirty="0">
                <a:solidFill>
                  <a:schemeClr val="dk1"/>
                </a:solidFill>
              </a:rPr>
              <a:t>function</a:t>
            </a:r>
            <a:r>
              <a:rPr lang="en-US" sz="1800" b="1" dirty="0">
                <a:solidFill>
                  <a:schemeClr val="dk1"/>
                </a:solidFill>
              </a:rPr>
              <a:t>.</a:t>
            </a:r>
          </a:p>
          <a:p>
            <a:pPr lvl="0" defTabSz="457200">
              <a:buSzPct val="100000"/>
            </a:pPr>
            <a:r>
              <a:rPr lang="en-US" sz="1800" b="1" dirty="0">
                <a:solidFill>
                  <a:schemeClr val="dk1"/>
                </a:solidFill>
              </a:rPr>
              <a:t>	</a:t>
            </a:r>
          </a:p>
          <a:p>
            <a:pPr lvl="0" defTabSz="457200">
              <a:buSzPct val="100000"/>
            </a:pPr>
            <a:r>
              <a:rPr lang="en-US" sz="1800" b="1" dirty="0">
                <a:solidFill>
                  <a:schemeClr val="dk1"/>
                </a:solidFill>
              </a:rPr>
              <a:t>3b. If thickness condition is </a:t>
            </a:r>
            <a:r>
              <a:rPr lang="en-US" sz="1800" b="1" i="1" dirty="0">
                <a:solidFill>
                  <a:schemeClr val="dk1"/>
                </a:solidFill>
              </a:rPr>
              <a:t>not</a:t>
            </a:r>
            <a:r>
              <a:rPr lang="en-US" sz="1800" b="1" dirty="0">
                <a:solidFill>
                  <a:schemeClr val="dk1"/>
                </a:solidFill>
              </a:rPr>
              <a:t> met then spread more.</a:t>
            </a:r>
          </a:p>
        </p:txBody>
      </p:sp>
      <p:pic>
        <p:nvPicPr>
          <p:cNvPr id="1028" name="Picture 4" descr="http://cdn-maf3.heartyhosting.com/sites/muscleandfitness.com/files/styles/full_node_image_1090x614/public/peanut_butter.jpg?itok=qlhxPb-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913" y="3835405"/>
            <a:ext cx="2996213" cy="199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Rectangle 83"/>
          <p:cNvSpPr/>
          <p:nvPr/>
        </p:nvSpPr>
        <p:spPr>
          <a:xfrm>
            <a:off x="7131790" y="1694695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7372949" y="1879619"/>
            <a:ext cx="356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6" name="Rectangle 85"/>
          <p:cNvSpPr/>
          <p:nvPr/>
        </p:nvSpPr>
        <p:spPr>
          <a:xfrm>
            <a:off x="7131790" y="3460026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7397402" y="3622824"/>
            <a:ext cx="441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 </a:t>
            </a:r>
          </a:p>
        </p:txBody>
      </p:sp>
      <p:sp>
        <p:nvSpPr>
          <p:cNvPr id="88" name="Right Arrow 11"/>
          <p:cNvSpPr/>
          <p:nvPr/>
        </p:nvSpPr>
        <p:spPr>
          <a:xfrm rot="5400000">
            <a:off x="7254594" y="2800560"/>
            <a:ext cx="617350" cy="33173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ight Arrow 12"/>
          <p:cNvSpPr/>
          <p:nvPr/>
        </p:nvSpPr>
        <p:spPr>
          <a:xfrm rot="5400000">
            <a:off x="7057583" y="4569180"/>
            <a:ext cx="537866" cy="27315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Curved Up Arrow 17"/>
          <p:cNvSpPr/>
          <p:nvPr/>
        </p:nvSpPr>
        <p:spPr>
          <a:xfrm rot="5400000">
            <a:off x="6276910" y="3608007"/>
            <a:ext cx="615335" cy="64497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6780063" y="5145874"/>
            <a:ext cx="718903" cy="617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6860843" y="5225357"/>
            <a:ext cx="612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3a </a:t>
            </a:r>
          </a:p>
        </p:txBody>
      </p:sp>
      <p:sp>
        <p:nvSpPr>
          <p:cNvPr id="93" name="Rectangle 92"/>
          <p:cNvSpPr/>
          <p:nvPr/>
        </p:nvSpPr>
        <p:spPr>
          <a:xfrm>
            <a:off x="7704635" y="5145874"/>
            <a:ext cx="718903" cy="617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7831249" y="5225357"/>
            <a:ext cx="612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3b </a:t>
            </a:r>
          </a:p>
        </p:txBody>
      </p:sp>
      <p:sp>
        <p:nvSpPr>
          <p:cNvPr id="95" name="Right Arrow 24"/>
          <p:cNvSpPr/>
          <p:nvPr/>
        </p:nvSpPr>
        <p:spPr>
          <a:xfrm rot="5400000">
            <a:off x="7596780" y="4587324"/>
            <a:ext cx="537866" cy="27315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/>
          <p:cNvGrpSpPr/>
          <p:nvPr/>
        </p:nvGrpSpPr>
        <p:grpSpPr>
          <a:xfrm>
            <a:off x="6163542" y="5551054"/>
            <a:ext cx="377902" cy="324371"/>
            <a:chOff x="4417705" y="4823708"/>
            <a:chExt cx="377902" cy="324371"/>
          </a:xfrm>
        </p:grpSpPr>
        <p:sp>
          <p:nvSpPr>
            <p:cNvPr id="97" name="Rectangle 96"/>
            <p:cNvSpPr/>
            <p:nvPr/>
          </p:nvSpPr>
          <p:spPr>
            <a:xfrm>
              <a:off x="4417705" y="4823708"/>
              <a:ext cx="377902" cy="3243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4417705" y="482370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6163542" y="5145874"/>
            <a:ext cx="377902" cy="324371"/>
            <a:chOff x="4417705" y="4823708"/>
            <a:chExt cx="377902" cy="324371"/>
          </a:xfrm>
        </p:grpSpPr>
        <p:sp>
          <p:nvSpPr>
            <p:cNvPr id="100" name="Rectangle 99"/>
            <p:cNvSpPr/>
            <p:nvPr/>
          </p:nvSpPr>
          <p:spPr>
            <a:xfrm>
              <a:off x="4417705" y="4823708"/>
              <a:ext cx="377902" cy="3243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4417705" y="4823708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 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8629207" y="5555219"/>
            <a:ext cx="377902" cy="324371"/>
            <a:chOff x="4417705" y="4823708"/>
            <a:chExt cx="377902" cy="324371"/>
          </a:xfrm>
        </p:grpSpPr>
        <p:sp>
          <p:nvSpPr>
            <p:cNvPr id="103" name="Rectangle 102"/>
            <p:cNvSpPr/>
            <p:nvPr/>
          </p:nvSpPr>
          <p:spPr>
            <a:xfrm>
              <a:off x="4417705" y="4823708"/>
              <a:ext cx="377902" cy="3243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4417705" y="482370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8629207" y="5150039"/>
            <a:ext cx="377902" cy="324371"/>
            <a:chOff x="4417705" y="4823708"/>
            <a:chExt cx="377902" cy="324371"/>
          </a:xfrm>
        </p:grpSpPr>
        <p:sp>
          <p:nvSpPr>
            <p:cNvPr id="106" name="Rectangle 105"/>
            <p:cNvSpPr/>
            <p:nvPr/>
          </p:nvSpPr>
          <p:spPr>
            <a:xfrm>
              <a:off x="4417705" y="4823708"/>
              <a:ext cx="377902" cy="3243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4417705" y="4823708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 </a:t>
              </a:r>
            </a:p>
          </p:txBody>
        </p:sp>
      </p:grpSp>
      <p:sp>
        <p:nvSpPr>
          <p:cNvPr id="108" name="Right Arrow 12"/>
          <p:cNvSpPr/>
          <p:nvPr/>
        </p:nvSpPr>
        <p:spPr>
          <a:xfrm rot="10800000">
            <a:off x="6473304" y="5217506"/>
            <a:ext cx="374900" cy="18110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ight Arrow 12"/>
          <p:cNvSpPr/>
          <p:nvPr/>
        </p:nvSpPr>
        <p:spPr>
          <a:xfrm>
            <a:off x="8323463" y="5225357"/>
            <a:ext cx="374900" cy="18110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ight Arrow 12"/>
          <p:cNvSpPr/>
          <p:nvPr/>
        </p:nvSpPr>
        <p:spPr>
          <a:xfrm rot="5400000">
            <a:off x="6306466" y="5429906"/>
            <a:ext cx="244879" cy="15662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ight Arrow 12"/>
          <p:cNvSpPr/>
          <p:nvPr/>
        </p:nvSpPr>
        <p:spPr>
          <a:xfrm rot="5400000">
            <a:off x="8795737" y="5413805"/>
            <a:ext cx="244879" cy="15662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228123" y="1351664"/>
            <a:ext cx="779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Steps</a:t>
            </a:r>
          </a:p>
        </p:txBody>
      </p:sp>
    </p:spTree>
    <p:extLst>
      <p:ext uri="{BB962C8B-B14F-4D97-AF65-F5344CB8AC3E}">
        <p14:creationId xmlns:p14="http://schemas.microsoft.com/office/powerpoint/2010/main" val="115539415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Make a Sandwich (In Code)…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131790" y="1694695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7372949" y="1879619"/>
            <a:ext cx="356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131790" y="3460026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7397402" y="3622824"/>
            <a:ext cx="441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 </a:t>
            </a:r>
          </a:p>
        </p:txBody>
      </p:sp>
      <p:sp>
        <p:nvSpPr>
          <p:cNvPr id="46" name="Right Arrow 11"/>
          <p:cNvSpPr/>
          <p:nvPr/>
        </p:nvSpPr>
        <p:spPr>
          <a:xfrm rot="5400000">
            <a:off x="7254594" y="2800560"/>
            <a:ext cx="617350" cy="33173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12"/>
          <p:cNvSpPr/>
          <p:nvPr/>
        </p:nvSpPr>
        <p:spPr>
          <a:xfrm rot="5400000">
            <a:off x="7057583" y="4569180"/>
            <a:ext cx="537866" cy="27315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urved Up Arrow 17"/>
          <p:cNvSpPr/>
          <p:nvPr/>
        </p:nvSpPr>
        <p:spPr>
          <a:xfrm rot="5400000">
            <a:off x="6276910" y="3608007"/>
            <a:ext cx="615335" cy="64497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780063" y="5145874"/>
            <a:ext cx="718903" cy="617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860843" y="5225357"/>
            <a:ext cx="612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3a 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704635" y="5145874"/>
            <a:ext cx="718903" cy="617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831249" y="5225357"/>
            <a:ext cx="612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3b </a:t>
            </a:r>
          </a:p>
        </p:txBody>
      </p:sp>
      <p:sp>
        <p:nvSpPr>
          <p:cNvPr id="53" name="Right Arrow 24"/>
          <p:cNvSpPr/>
          <p:nvPr/>
        </p:nvSpPr>
        <p:spPr>
          <a:xfrm rot="5400000">
            <a:off x="7596780" y="4587324"/>
            <a:ext cx="537866" cy="27315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/>
          <p:cNvGrpSpPr/>
          <p:nvPr/>
        </p:nvGrpSpPr>
        <p:grpSpPr>
          <a:xfrm>
            <a:off x="6163542" y="5551054"/>
            <a:ext cx="377902" cy="324371"/>
            <a:chOff x="4417705" y="4823708"/>
            <a:chExt cx="377902" cy="324371"/>
          </a:xfrm>
        </p:grpSpPr>
        <p:sp>
          <p:nvSpPr>
            <p:cNvPr id="55" name="Rectangle 54"/>
            <p:cNvSpPr/>
            <p:nvPr/>
          </p:nvSpPr>
          <p:spPr>
            <a:xfrm>
              <a:off x="4417705" y="4823708"/>
              <a:ext cx="377902" cy="3243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417705" y="482370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163542" y="5145874"/>
            <a:ext cx="377902" cy="324371"/>
            <a:chOff x="4417705" y="4823708"/>
            <a:chExt cx="377902" cy="324371"/>
          </a:xfrm>
        </p:grpSpPr>
        <p:sp>
          <p:nvSpPr>
            <p:cNvPr id="58" name="Rectangle 57"/>
            <p:cNvSpPr/>
            <p:nvPr/>
          </p:nvSpPr>
          <p:spPr>
            <a:xfrm>
              <a:off x="4417705" y="4823708"/>
              <a:ext cx="377902" cy="3243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417705" y="4823708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 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8629207" y="5555219"/>
            <a:ext cx="377902" cy="324371"/>
            <a:chOff x="4417705" y="4823708"/>
            <a:chExt cx="377902" cy="324371"/>
          </a:xfrm>
        </p:grpSpPr>
        <p:sp>
          <p:nvSpPr>
            <p:cNvPr id="61" name="Rectangle 60"/>
            <p:cNvSpPr/>
            <p:nvPr/>
          </p:nvSpPr>
          <p:spPr>
            <a:xfrm>
              <a:off x="4417705" y="4823708"/>
              <a:ext cx="377902" cy="3243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417705" y="4823708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8629207" y="5150039"/>
            <a:ext cx="377902" cy="324371"/>
            <a:chOff x="4417705" y="4823708"/>
            <a:chExt cx="377902" cy="324371"/>
          </a:xfrm>
        </p:grpSpPr>
        <p:sp>
          <p:nvSpPr>
            <p:cNvPr id="64" name="Rectangle 63"/>
            <p:cNvSpPr/>
            <p:nvPr/>
          </p:nvSpPr>
          <p:spPr>
            <a:xfrm>
              <a:off x="4417705" y="4823708"/>
              <a:ext cx="377902" cy="3243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417705" y="4823708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 </a:t>
              </a:r>
            </a:p>
          </p:txBody>
        </p:sp>
      </p:grpSp>
      <p:sp>
        <p:nvSpPr>
          <p:cNvPr id="66" name="Right Arrow 12"/>
          <p:cNvSpPr/>
          <p:nvPr/>
        </p:nvSpPr>
        <p:spPr>
          <a:xfrm rot="10800000">
            <a:off x="6473304" y="5217506"/>
            <a:ext cx="374900" cy="18110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12"/>
          <p:cNvSpPr/>
          <p:nvPr/>
        </p:nvSpPr>
        <p:spPr>
          <a:xfrm>
            <a:off x="8323463" y="5225357"/>
            <a:ext cx="374900" cy="18110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Arrow 12"/>
          <p:cNvSpPr/>
          <p:nvPr/>
        </p:nvSpPr>
        <p:spPr>
          <a:xfrm rot="5400000">
            <a:off x="6306466" y="5429906"/>
            <a:ext cx="244879" cy="15662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12"/>
          <p:cNvSpPr/>
          <p:nvPr/>
        </p:nvSpPr>
        <p:spPr>
          <a:xfrm rot="5400000">
            <a:off x="8795737" y="5413805"/>
            <a:ext cx="244879" cy="15662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7228123" y="1351664"/>
            <a:ext cx="779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Steps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9762"/>
          <a:stretch/>
        </p:blipFill>
        <p:spPr>
          <a:xfrm>
            <a:off x="358183" y="762000"/>
            <a:ext cx="5464358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4261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3" name="Rectangle 2"/>
          <p:cNvSpPr/>
          <p:nvPr/>
        </p:nvSpPr>
        <p:spPr>
          <a:xfrm>
            <a:off x="1461624" y="1855859"/>
            <a:ext cx="280557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SUM(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42769" y="1219200"/>
            <a:ext cx="202491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0000"/>
                </a:solidFill>
              </a:rPr>
              <a:t>Function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8182" y="3196109"/>
            <a:ext cx="248497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1">
                    <a:lumMod val="50000"/>
                  </a:schemeClr>
                </a:solidFill>
              </a:rPr>
              <a:t>Arguments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7200" y="1860031"/>
            <a:ext cx="3038011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1, 2, 3</a:t>
            </a:r>
          </a:p>
        </p:txBody>
      </p:sp>
      <p:sp>
        <p:nvSpPr>
          <p:cNvPr id="7" name="Rectangle 6"/>
          <p:cNvSpPr/>
          <p:nvPr/>
        </p:nvSpPr>
        <p:spPr>
          <a:xfrm>
            <a:off x="7305211" y="1864203"/>
            <a:ext cx="52610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/>
              <a:t>)</a:t>
            </a:r>
            <a:endParaRPr lang="en-US" sz="8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8582" y="4267200"/>
            <a:ext cx="8839200" cy="19050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In a way, Excel has introduced us to a sort of proto-programming. Throughout your time writing scripts you will rely on </a:t>
            </a:r>
            <a:r>
              <a:rPr lang="en-US" sz="2800" dirty="0"/>
              <a:t>functions</a:t>
            </a:r>
            <a:r>
              <a:rPr lang="en-US" sz="2800" b="0" dirty="0"/>
              <a:t> (methods) that do </a:t>
            </a:r>
            <a:r>
              <a:rPr lang="en-US" sz="2800" b="0" i="1" dirty="0"/>
              <a:t>something </a:t>
            </a:r>
            <a:r>
              <a:rPr lang="en-US" sz="2800" b="0" dirty="0"/>
              <a:t>to or with </a:t>
            </a:r>
            <a:r>
              <a:rPr lang="en-US" sz="2800" dirty="0"/>
              <a:t>arguments</a:t>
            </a:r>
            <a:r>
              <a:rPr lang="en-US" sz="2800" b="0" dirty="0"/>
              <a:t>.</a:t>
            </a:r>
          </a:p>
        </p:txBody>
      </p:sp>
      <p:sp>
        <p:nvSpPr>
          <p:cNvPr id="9" name="Rectangle 8"/>
          <p:cNvSpPr/>
          <p:nvPr/>
        </p:nvSpPr>
        <p:spPr>
          <a:xfrm>
            <a:off x="762000" y="1860031"/>
            <a:ext cx="78418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409640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Big Picture!</a:t>
            </a:r>
          </a:p>
        </p:txBody>
      </p:sp>
      <p:pic>
        <p:nvPicPr>
          <p:cNvPr id="2050" name="Picture 2" descr="http://b.fastcompany.net/multisite_files/fastcompany/imagecache/1280/poster/2014/12/3040223-poster-p-1-192-lego-when-it-clicks-it-click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" y="809416"/>
            <a:ext cx="8823767" cy="496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136"/>
          <p:cNvSpPr txBox="1"/>
          <p:nvPr/>
        </p:nvSpPr>
        <p:spPr>
          <a:xfrm>
            <a:off x="304800" y="5893625"/>
            <a:ext cx="8658045" cy="5208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100000"/>
            </a:pPr>
            <a:r>
              <a:rPr lang="en-US" sz="2200" b="1" u="sng" dirty="0">
                <a:solidFill>
                  <a:schemeClr val="dk1"/>
                </a:solidFill>
              </a:rPr>
              <a:t>Coding = Building Blocks and Putting them Together</a:t>
            </a:r>
            <a:endParaRPr lang="en-US" sz="2200" u="sng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49138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EAE92-8CEF-AC44-9237-93CBA74D8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2 At-a-Glance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FB060B-4262-744C-8FB4-13E0BD999960}"/>
              </a:ext>
            </a:extLst>
          </p:cNvPr>
          <p:cNvSpPr/>
          <p:nvPr/>
        </p:nvSpPr>
        <p:spPr>
          <a:xfrm>
            <a:off x="342900" y="685800"/>
            <a:ext cx="8458200" cy="5586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/>
              <a:t>Understand: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/>
              <a:t>The fundamental building blocks of all programming languages: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100" dirty="0"/>
              <a:t>Variables/Arrays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100" dirty="0"/>
              <a:t>Conditionals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100" dirty="0"/>
              <a:t>Loops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100" dirty="0"/>
              <a:t>Functions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/>
              <a:t>The basic syntax of a VBA For loop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/>
              <a:t>Utilize for-loops in conjunction with conditionals to direct flow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/>
              <a:t>How to loop through a table using VBA code and check for changes in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/>
              <a:t>Begin to develop essential coding skills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/>
              <a:t>Syntax recollection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/>
              <a:t>Pattern recognition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/>
              <a:t>Problem decomposition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100" dirty="0"/>
              <a:t>Debugging</a:t>
            </a:r>
          </a:p>
          <a:p>
            <a:endParaRPr lang="en-US" sz="1400" dirty="0"/>
          </a:p>
          <a:p>
            <a:r>
              <a:rPr lang="en-US" sz="1400" dirty="0"/>
              <a:t>Excel VBA Programming: </a:t>
            </a:r>
            <a:r>
              <a:rPr lang="en-US" sz="1400" dirty="0">
                <a:hlinkClick r:id="rId2"/>
              </a:rPr>
              <a:t>http://www.homeandlearn.org/excel_vba_practice1.html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3104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Let’s Get Coding!</a:t>
            </a:r>
          </a:p>
        </p:txBody>
      </p:sp>
    </p:spTree>
    <p:extLst>
      <p:ext uri="{BB962C8B-B14F-4D97-AF65-F5344CB8AC3E}">
        <p14:creationId xmlns:p14="http://schemas.microsoft.com/office/powerpoint/2010/main" val="306900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762000"/>
            <a:ext cx="5791199" cy="4771277"/>
          </a:xfrm>
          <a:prstGeom prst="rect">
            <a:avLst/>
          </a:prstGeom>
        </p:spPr>
      </p:pic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 First… Let’s Add Developer Tools!</a:t>
            </a:r>
          </a:p>
        </p:txBody>
      </p:sp>
      <p:sp>
        <p:nvSpPr>
          <p:cNvPr id="5" name="Shape 136"/>
          <p:cNvSpPr txBox="1"/>
          <p:nvPr/>
        </p:nvSpPr>
        <p:spPr>
          <a:xfrm>
            <a:off x="285750" y="5586898"/>
            <a:ext cx="8705850" cy="712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100000"/>
            </a:pPr>
            <a:r>
              <a:rPr lang="en-US" sz="2200" dirty="0">
                <a:solidFill>
                  <a:schemeClr val="dk1"/>
                </a:solidFill>
              </a:rPr>
              <a:t>On a Windows machine, visit </a:t>
            </a:r>
            <a:r>
              <a:rPr lang="en-US" sz="2200" b="1" dirty="0">
                <a:solidFill>
                  <a:schemeClr val="dk1"/>
                </a:solidFill>
              </a:rPr>
              <a:t>File -&gt; Excel Options</a:t>
            </a:r>
            <a:r>
              <a:rPr lang="en-US" sz="2200" dirty="0">
                <a:solidFill>
                  <a:schemeClr val="dk1"/>
                </a:solidFill>
              </a:rPr>
              <a:t>. </a:t>
            </a:r>
          </a:p>
          <a:p>
            <a:pPr lvl="0" algn="ctr">
              <a:buSzPct val="100000"/>
            </a:pPr>
            <a:r>
              <a:rPr lang="en-US" sz="2200" dirty="0">
                <a:solidFill>
                  <a:schemeClr val="dk1"/>
                </a:solidFill>
              </a:rPr>
              <a:t>Then navigate to </a:t>
            </a:r>
            <a:r>
              <a:rPr lang="en-US" sz="2200" b="1" dirty="0">
                <a:solidFill>
                  <a:schemeClr val="dk1"/>
                </a:solidFill>
              </a:rPr>
              <a:t>Customize Ribbon</a:t>
            </a:r>
            <a:r>
              <a:rPr lang="en-US" sz="2200" dirty="0">
                <a:solidFill>
                  <a:schemeClr val="dk1"/>
                </a:solidFill>
              </a:rPr>
              <a:t> to enable the </a:t>
            </a:r>
            <a:r>
              <a:rPr lang="en-US" sz="2200" b="1" dirty="0">
                <a:solidFill>
                  <a:schemeClr val="dk1"/>
                </a:solidFill>
              </a:rPr>
              <a:t>Developer</a:t>
            </a:r>
            <a:r>
              <a:rPr lang="en-US" sz="2200" dirty="0">
                <a:solidFill>
                  <a:schemeClr val="dk1"/>
                </a:solidFill>
              </a:rPr>
              <a:t> tab. </a:t>
            </a:r>
          </a:p>
        </p:txBody>
      </p:sp>
    </p:spTree>
    <p:extLst>
      <p:ext uri="{BB962C8B-B14F-4D97-AF65-F5344CB8AC3E}">
        <p14:creationId xmlns:p14="http://schemas.microsoft.com/office/powerpoint/2010/main" val="232912606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 First… Let’s Add Developer Tools!</a:t>
            </a:r>
          </a:p>
        </p:txBody>
      </p:sp>
      <p:sp>
        <p:nvSpPr>
          <p:cNvPr id="5" name="Shape 136"/>
          <p:cNvSpPr txBox="1"/>
          <p:nvPr/>
        </p:nvSpPr>
        <p:spPr>
          <a:xfrm>
            <a:off x="285750" y="5586898"/>
            <a:ext cx="8705850" cy="712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100000"/>
            </a:pPr>
            <a:r>
              <a:rPr lang="en-US" sz="2200" dirty="0">
                <a:solidFill>
                  <a:schemeClr val="dk1"/>
                </a:solidFill>
              </a:rPr>
              <a:t>On a Mac machine, visit </a:t>
            </a:r>
            <a:r>
              <a:rPr lang="en-US" sz="2200" b="1" dirty="0">
                <a:solidFill>
                  <a:schemeClr val="dk1"/>
                </a:solidFill>
              </a:rPr>
              <a:t>Excel -&gt; Preferences</a:t>
            </a:r>
            <a:r>
              <a:rPr lang="en-US" sz="2200" dirty="0">
                <a:solidFill>
                  <a:schemeClr val="dk1"/>
                </a:solidFill>
              </a:rPr>
              <a:t>. </a:t>
            </a:r>
          </a:p>
          <a:p>
            <a:pPr lvl="0" algn="ctr">
              <a:buSzPct val="100000"/>
            </a:pPr>
            <a:r>
              <a:rPr lang="en-US" sz="2200" dirty="0">
                <a:solidFill>
                  <a:schemeClr val="dk1"/>
                </a:solidFill>
              </a:rPr>
              <a:t>Then navigate to </a:t>
            </a:r>
            <a:r>
              <a:rPr lang="en-US" sz="2200" b="1" dirty="0">
                <a:solidFill>
                  <a:schemeClr val="dk1"/>
                </a:solidFill>
              </a:rPr>
              <a:t>Ribbon and Toolbar </a:t>
            </a:r>
            <a:r>
              <a:rPr lang="en-US" sz="2200" dirty="0">
                <a:solidFill>
                  <a:schemeClr val="dk1"/>
                </a:solidFill>
              </a:rPr>
              <a:t>to enable the </a:t>
            </a:r>
            <a:r>
              <a:rPr lang="en-US" sz="2200" b="1" dirty="0">
                <a:solidFill>
                  <a:schemeClr val="dk1"/>
                </a:solidFill>
              </a:rPr>
              <a:t>Developer</a:t>
            </a:r>
            <a:r>
              <a:rPr lang="en-US" sz="2200" dirty="0">
                <a:solidFill>
                  <a:schemeClr val="dk1"/>
                </a:solidFill>
              </a:rPr>
              <a:t> tab.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75" y="762000"/>
            <a:ext cx="5181600" cy="485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842293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Button &amp; Popup Alert</a:t>
            </a:r>
          </a:p>
        </p:txBody>
      </p:sp>
    </p:spTree>
    <p:extLst>
      <p:ext uri="{BB962C8B-B14F-4D97-AF65-F5344CB8AC3E}">
        <p14:creationId xmlns:p14="http://schemas.microsoft.com/office/powerpoint/2010/main" val="425330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AFAAA-80E6-8A49-AA1C-40A5611F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Click - Mac</a:t>
            </a: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1123037C-B119-BF4D-8018-1A68C207F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1024326"/>
            <a:ext cx="8255000" cy="1689100"/>
          </a:xfrm>
          <a:prstGeom prst="rect">
            <a:avLst/>
          </a:prstGeom>
        </p:spPr>
      </p:pic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675FE46-5353-9548-8796-4119DE497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024" y="2971801"/>
            <a:ext cx="4392756" cy="2605703"/>
          </a:xfrm>
          <a:prstGeom prst="rect">
            <a:avLst/>
          </a:prstGeom>
        </p:spPr>
      </p:pic>
      <p:pic>
        <p:nvPicPr>
          <p:cNvPr id="8" name="Picture 7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12EB93B-8BD5-6F45-81CB-7FA6467DA7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971801"/>
            <a:ext cx="32893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1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8B87C-D643-D248-A471-9D39936B6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Click (HP)</a:t>
            </a: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39B6619-C5F0-A44E-A2AE-FCD8CB676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888156"/>
            <a:ext cx="7810499" cy="2369152"/>
          </a:xfrm>
          <a:prstGeom prst="rect">
            <a:avLst/>
          </a:prstGeom>
        </p:spPr>
      </p:pic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3A6895C8-28DD-E140-B79A-6EED4153E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1" y="3587102"/>
            <a:ext cx="4000644" cy="2093435"/>
          </a:xfrm>
          <a:prstGeom prst="rect">
            <a:avLst/>
          </a:prstGeom>
        </p:spPr>
      </p:pic>
      <p:pic>
        <p:nvPicPr>
          <p:cNvPr id="8" name="Picture 7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A48E6517-29E4-AD46-B46D-168B79AF33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319" y="3606183"/>
            <a:ext cx="3719979" cy="190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90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993070"/>
            <a:ext cx="8229600" cy="871860"/>
          </a:xfrm>
        </p:spPr>
        <p:txBody>
          <a:bodyPr>
            <a:normAutofit/>
          </a:bodyPr>
          <a:lstStyle/>
          <a:p>
            <a:r>
              <a:rPr lang="en-US" sz="3200" b="0" dirty="0"/>
              <a:t>Modify the contents of spreadsheet</a:t>
            </a:r>
          </a:p>
        </p:txBody>
      </p:sp>
    </p:spTree>
    <p:extLst>
      <p:ext uri="{BB962C8B-B14F-4D97-AF65-F5344CB8AC3E}">
        <p14:creationId xmlns:p14="http://schemas.microsoft.com/office/powerpoint/2010/main" val="71561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6DD96-D762-4A4F-955A-603864DF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Ranges, Columns, Rows, Value</a:t>
            </a:r>
          </a:p>
        </p:txBody>
      </p:sp>
      <p:pic>
        <p:nvPicPr>
          <p:cNvPr id="4" name="Picture 3" descr="A screenshot of text&#13;&#10;&#13;&#10;Description automatically generated">
            <a:extLst>
              <a:ext uri="{FF2B5EF4-FFF2-40B4-BE49-F238E27FC236}">
                <a16:creationId xmlns:a16="http://schemas.microsoft.com/office/drawing/2014/main" id="{864597F5-C239-F643-A681-F4AD71C03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370341"/>
            <a:ext cx="7620000" cy="47256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F6623B-FA8E-DE49-8359-7F898909B8B1}"/>
              </a:ext>
            </a:extLst>
          </p:cNvPr>
          <p:cNvSpPr txBox="1"/>
          <p:nvPr/>
        </p:nvSpPr>
        <p:spPr>
          <a:xfrm>
            <a:off x="304800" y="762000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Cells</a:t>
            </a:r>
            <a:r>
              <a:rPr lang="en-US" sz="2000" b="1" dirty="0"/>
              <a:t>(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</a:rPr>
              <a:t>rowIndex</a:t>
            </a:r>
            <a:r>
              <a:rPr lang="en-US" sz="2000" b="1" dirty="0"/>
              <a:t>,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</a:rPr>
              <a:t>columnIndex</a:t>
            </a:r>
            <a:r>
              <a:rPr lang="en-US" sz="2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4934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5" name="Rectangle 4"/>
          <p:cNvSpPr/>
          <p:nvPr/>
        </p:nvSpPr>
        <p:spPr>
          <a:xfrm>
            <a:off x="990600" y="5257800"/>
            <a:ext cx="7202613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/>
              <a:t>=IF(D2&gt;5,TRUE,FALSE)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14400" y="1608604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Determine D2’s Value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629400" y="1084075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True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629400" y="3113396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False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3862706" y="1741554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893186" y="3377991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530312" y="1355480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If D2 &gt; 5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459780" y="300865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D2 &lt;=5</a:t>
            </a:r>
          </a:p>
        </p:txBody>
      </p:sp>
    </p:spTree>
    <p:extLst>
      <p:ext uri="{BB962C8B-B14F-4D97-AF65-F5344CB8AC3E}">
        <p14:creationId xmlns:p14="http://schemas.microsoft.com/office/powerpoint/2010/main" val="123282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3C37C-0092-0C41-A5DF-6EFEE3C06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Activity – Chess Board!</a:t>
            </a: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E6B867E-2280-E648-8BF8-8719F80C5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10" y="990599"/>
            <a:ext cx="8726382" cy="487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3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29AB4-1C0D-9B4F-9305-20F792C00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Chess Board Solution</a:t>
            </a:r>
          </a:p>
        </p:txBody>
      </p:sp>
      <p:pic>
        <p:nvPicPr>
          <p:cNvPr id="4" name="Picture 3" descr="A picture containing text, outdoor&#13;&#10;&#13;&#10;Description automatically generated">
            <a:extLst>
              <a:ext uri="{FF2B5EF4-FFF2-40B4-BE49-F238E27FC236}">
                <a16:creationId xmlns:a16="http://schemas.microsoft.com/office/drawing/2014/main" id="{D1B5E54A-66C0-474A-A4F9-AB7F7892A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14399"/>
            <a:ext cx="4648200" cy="5323879"/>
          </a:xfrm>
          <a:prstGeom prst="rect">
            <a:avLst/>
          </a:prstGeom>
        </p:spPr>
      </p:pic>
      <p:pic>
        <p:nvPicPr>
          <p:cNvPr id="6" name="Picture 5" descr="A picture containing wall, text&#13;&#10;&#13;&#10;Description automatically generated">
            <a:extLst>
              <a:ext uri="{FF2B5EF4-FFF2-40B4-BE49-F238E27FC236}">
                <a16:creationId xmlns:a16="http://schemas.microsoft.com/office/drawing/2014/main" id="{7934A303-3B5A-0640-9F9E-156D2FF42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914400"/>
            <a:ext cx="3131873" cy="532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87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993070"/>
            <a:ext cx="8229600" cy="871860"/>
          </a:xfrm>
        </p:spPr>
        <p:txBody>
          <a:bodyPr>
            <a:normAutofit/>
          </a:bodyPr>
          <a:lstStyle/>
          <a:p>
            <a:r>
              <a:rPr lang="en-US" sz="3600" dirty="0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33824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E674A-2859-EF4D-9B00-8763CF074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2F4553-8214-9948-BA33-375C54C96F79}"/>
              </a:ext>
            </a:extLst>
          </p:cNvPr>
          <p:cNvSpPr/>
          <p:nvPr/>
        </p:nvSpPr>
        <p:spPr>
          <a:xfrm>
            <a:off x="12700" y="914400"/>
            <a:ext cx="4343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Variables are named items in programming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can store: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Texts (Strings)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Numerics</a:t>
            </a:r>
            <a:r>
              <a:rPr lang="en-US" dirty="0"/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Integers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Doubles for decimals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Booleans (true/false)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More…</a:t>
            </a:r>
          </a:p>
          <a:p>
            <a:pPr lvl="2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Type Casting: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/>
              <a:t>Int</a:t>
            </a:r>
            <a:r>
              <a:rPr lang="en-US" dirty="0"/>
              <a:t>(variable)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/>
              <a:t>Str</a:t>
            </a:r>
            <a:r>
              <a:rPr lang="en-US" dirty="0"/>
              <a:t>(variable)</a:t>
            </a:r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6F445A4-0F47-3C47-B82E-35B005758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676400"/>
            <a:ext cx="5340662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5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63F10-B752-8040-8A9F-9CD89085E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Activity - Calculator</a:t>
            </a: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2A80DC2F-8DD3-354A-A0BB-FD0E333A0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1828800"/>
            <a:ext cx="88646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01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8C62B-2BDC-F24A-BF4C-36E7617D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- Calculator</a:t>
            </a: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BF75BA6-F2A5-754C-9428-A0372229D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66800"/>
            <a:ext cx="8686800" cy="442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8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80CF4-C9E8-5E42-9F6E-72B5B088B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/>
          <a:p>
            <a:r>
              <a:rPr lang="en-US" sz="3600" dirty="0"/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11678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2D8B3-9F4A-414A-BA79-6BD6F1BF1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/ Retrieving Value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220EB5-EA64-7641-A487-35839A2832F8}"/>
              </a:ext>
            </a:extLst>
          </p:cNvPr>
          <p:cNvSpPr/>
          <p:nvPr/>
        </p:nvSpPr>
        <p:spPr>
          <a:xfrm>
            <a:off x="609600" y="1066800"/>
            <a:ext cx="77724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Arrays use zero-based numbering (0-indexed)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Base = lower bound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Total number of items = upper-bound + 1 =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Meaning that the first element is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Zero-based numbering is a common paradigm across programming languages: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Python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Java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JavaScript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>
                <a:effectLst/>
              </a:rPr>
              <a:t>Adding</a:t>
            </a:r>
            <a:r>
              <a:rPr lang="en-US" sz="2400" dirty="0"/>
              <a:t> / Retrieving value using the index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0" dirty="0">
                <a:effectLst/>
              </a:rPr>
              <a:t>Array(index) = value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Variable = Array(index)</a:t>
            </a:r>
            <a:endParaRPr lang="en-US" sz="24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4510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556F8-EE32-FA40-B48A-2408D9383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F6AE78F4-770C-D541-A2D4-44B378F5A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1009650"/>
            <a:ext cx="76454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46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80CF4-C9E8-5E42-9F6E-72B5B088B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/>
          <a:p>
            <a:r>
              <a:rPr lang="en-US" sz="3600" dirty="0"/>
              <a:t>String Splitting</a:t>
            </a:r>
          </a:p>
        </p:txBody>
      </p:sp>
    </p:spTree>
    <p:extLst>
      <p:ext uri="{BB962C8B-B14F-4D97-AF65-F5344CB8AC3E}">
        <p14:creationId xmlns:p14="http://schemas.microsoft.com/office/powerpoint/2010/main" val="109221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304800" y="1173707"/>
            <a:ext cx="8534398" cy="272955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a Computer Thinks (Procedurally)</a:t>
            </a:r>
          </a:p>
        </p:txBody>
      </p:sp>
      <p:sp>
        <p:nvSpPr>
          <p:cNvPr id="137" name="Shape 137"/>
          <p:cNvSpPr/>
          <p:nvPr/>
        </p:nvSpPr>
        <p:spPr>
          <a:xfrm>
            <a:off x="284017" y="4858941"/>
            <a:ext cx="8555181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Every problem in software development begins with a complex and abstract business-need to be solved.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0365" y="2142452"/>
            <a:ext cx="7086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Complex Real-World Problem</a:t>
            </a:r>
          </a:p>
        </p:txBody>
      </p:sp>
    </p:spTree>
    <p:extLst>
      <p:ext uri="{BB962C8B-B14F-4D97-AF65-F5344CB8AC3E}">
        <p14:creationId xmlns:p14="http://schemas.microsoft.com/office/powerpoint/2010/main" val="2037962659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3BD17-6A1E-F745-91F4-73A4A0005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9C6BAC8-52E6-A64A-9708-210446B8E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8584786" cy="3810000"/>
          </a:xfrm>
          <a:prstGeom prst="rect">
            <a:avLst/>
          </a:prstGeom>
        </p:spPr>
      </p:pic>
      <p:pic>
        <p:nvPicPr>
          <p:cNvPr id="8" name="Picture 7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59785A3-AA6F-B148-88BD-8B8446C77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21" y="4953000"/>
            <a:ext cx="8834258" cy="88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7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355A4-7B7E-394F-AF89-39D68BBAE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 Activity - Sentence Breaker</a:t>
            </a: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E72FA9B-B245-D946-B44B-CE24E09F4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66800"/>
            <a:ext cx="8662078" cy="500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2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A112D-8E4E-DF40-88E8-CE0D6831B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5638800" cy="653854"/>
          </a:xfrm>
        </p:spPr>
        <p:txBody>
          <a:bodyPr>
            <a:normAutofit fontScale="90000"/>
          </a:bodyPr>
          <a:lstStyle/>
          <a:p>
            <a:r>
              <a:rPr lang="en-US" dirty="0"/>
              <a:t>Class Activity - Sentence Breaker Cont’d</a:t>
            </a: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9D7EA55E-0324-C149-A67D-7D416E333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838200"/>
            <a:ext cx="6959600" cy="2057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97FC4E-DA72-E144-9D3F-8C9AC30714FD}"/>
              </a:ext>
            </a:extLst>
          </p:cNvPr>
          <p:cNvSpPr txBox="1"/>
          <p:nvPr/>
        </p:nvSpPr>
        <p:spPr>
          <a:xfrm>
            <a:off x="457199" y="4953000"/>
            <a:ext cx="84344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Hints: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Capture the numbers user entered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Split the sentence and store in an array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 the values captured in step 1 to find and display the words</a:t>
            </a:r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7618219-A087-6F49-B61B-15800FDC9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53" y="3238501"/>
            <a:ext cx="86360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57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5A9DF-EE23-2B46-A030-140DF7204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1" dirty="0"/>
              <a:t>Conditionals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83EAD0-AF15-464B-B026-3787B62169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3863" y="3962400"/>
            <a:ext cx="5900737" cy="381000"/>
          </a:xfrm>
        </p:spPr>
        <p:txBody>
          <a:bodyPr/>
          <a:lstStyle/>
          <a:p>
            <a:r>
              <a:rPr lang="en-US" i="1" dirty="0"/>
              <a:t>A real benefit over traditional Excel formulas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8B53B-8F1B-E246-8359-CF6CEFD0A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Group Activity - Begin Your Journey</a:t>
            </a:r>
          </a:p>
        </p:txBody>
      </p:sp>
      <p:pic>
        <p:nvPicPr>
          <p:cNvPr id="4" name="Picture 3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A2CD7570-CDE8-2D46-84CE-55CAD764A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50" y="990600"/>
            <a:ext cx="69723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51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83A1D-39F7-A741-AB12-2E0EEA469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E48741-14A6-9240-8878-CEA40DAB1B74}"/>
              </a:ext>
            </a:extLst>
          </p:cNvPr>
          <p:cNvSpPr/>
          <p:nvPr/>
        </p:nvSpPr>
        <p:spPr>
          <a:xfrm>
            <a:off x="754062" y="1295400"/>
            <a:ext cx="755173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Creating a VBA script to loop through stock market records to identify various stocks based on provided conditions.</a:t>
            </a:r>
          </a:p>
          <a:p>
            <a:endParaRPr lang="en-US" sz="2400" b="0" dirty="0">
              <a:effectLst/>
            </a:endParaRPr>
          </a:p>
          <a:p>
            <a:r>
              <a:rPr lang="en-US" sz="2400" dirty="0"/>
              <a:t>…/DataViz-Lesson-Plans/02-Homework/02-VBA-Scripting/Instructions/</a:t>
            </a:r>
            <a:r>
              <a:rPr lang="en-US" sz="2400" dirty="0" err="1"/>
              <a:t>README.md</a:t>
            </a:r>
            <a:r>
              <a:rPr lang="en-US" sz="2400" dirty="0"/>
              <a:t>.</a:t>
            </a:r>
          </a:p>
          <a:p>
            <a:endParaRPr lang="en-US" sz="2400" b="0" dirty="0">
              <a:effectLst/>
            </a:endParaRPr>
          </a:p>
          <a:p>
            <a:r>
              <a:rPr lang="en-US" sz="2400" dirty="0"/>
              <a:t>TA’s will Slack out to Slack Channel… ?</a:t>
            </a:r>
          </a:p>
        </p:txBody>
      </p:sp>
    </p:spTree>
    <p:extLst>
      <p:ext uri="{BB962C8B-B14F-4D97-AF65-F5344CB8AC3E}">
        <p14:creationId xmlns:p14="http://schemas.microsoft.com/office/powerpoint/2010/main" val="250503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D957D-6344-3645-B97B-96691849A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Helpful Links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2A607C-8BA0-2F40-9B8F-C31A95801C52}"/>
              </a:ext>
            </a:extLst>
          </p:cNvPr>
          <p:cNvSpPr/>
          <p:nvPr/>
        </p:nvSpPr>
        <p:spPr>
          <a:xfrm>
            <a:off x="319585" y="1066800"/>
            <a:ext cx="858943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https://docs.microsoft.com/en-us/dotnet/visual-basic/programming-guide/language-features/strings/zero-based-vs-one-based-string-access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https://superuser.com/questions/988321/which-excel-objects-are-zero-based-and-which-are-one-based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https://msdn.microsoft.com/en-us/library/microsoft.office.interop.excel.range_members(VS.80).aspx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https://www.excel-easy.com/vba/examples/size-of-an-array.html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48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304800" y="1445173"/>
            <a:ext cx="8534398" cy="272955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a Computer Thinks (Procedurally)</a:t>
            </a:r>
          </a:p>
        </p:txBody>
      </p:sp>
      <p:sp>
        <p:nvSpPr>
          <p:cNvPr id="2" name="Rectangle 1"/>
          <p:cNvSpPr/>
          <p:nvPr/>
        </p:nvSpPr>
        <p:spPr>
          <a:xfrm>
            <a:off x="455767" y="2364803"/>
            <a:ext cx="1752598" cy="144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934201" y="2336637"/>
            <a:ext cx="1752598" cy="144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615245" y="2336637"/>
            <a:ext cx="1752598" cy="144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774723" y="2336637"/>
            <a:ext cx="1752598" cy="1441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11305" y="2518956"/>
            <a:ext cx="6415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70783" y="2514191"/>
            <a:ext cx="6415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0261" y="2514191"/>
            <a:ext cx="6415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89739" y="2514191"/>
            <a:ext cx="6415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0240" y="1813417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Step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29718" y="1803887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Step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89196" y="1803887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Step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48674" y="1803887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Step</a:t>
            </a:r>
          </a:p>
        </p:txBody>
      </p:sp>
      <p:sp>
        <p:nvSpPr>
          <p:cNvPr id="24" name="Shape 137"/>
          <p:cNvSpPr/>
          <p:nvPr/>
        </p:nvSpPr>
        <p:spPr>
          <a:xfrm>
            <a:off x="304800" y="4423113"/>
            <a:ext cx="8555181" cy="11710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order for a computer to handle </a:t>
            </a:r>
            <a:r>
              <a:rPr lang="en-US" sz="2400" b="1" i="1" dirty="0">
                <a:solidFill>
                  <a:schemeClr val="dk1"/>
                </a:solidFill>
              </a:rPr>
              <a:t>things, </a:t>
            </a:r>
            <a:r>
              <a:rPr lang="en-US" sz="24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“real-world” problem needs to be broken into a set of procedural steps.</a:t>
            </a:r>
          </a:p>
        </p:txBody>
      </p:sp>
      <p:sp>
        <p:nvSpPr>
          <p:cNvPr id="5" name="Right Arrow 4"/>
          <p:cNvSpPr/>
          <p:nvPr/>
        </p:nvSpPr>
        <p:spPr>
          <a:xfrm>
            <a:off x="2034764" y="2809949"/>
            <a:ext cx="649135" cy="41433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4299189" y="2809949"/>
            <a:ext cx="649135" cy="41433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6480523" y="2809948"/>
            <a:ext cx="649135" cy="41433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62269" y="903082"/>
            <a:ext cx="7086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Complex Real-World Problem</a:t>
            </a:r>
          </a:p>
        </p:txBody>
      </p:sp>
    </p:spTree>
    <p:extLst>
      <p:ext uri="{BB962C8B-B14F-4D97-AF65-F5344CB8AC3E}">
        <p14:creationId xmlns:p14="http://schemas.microsoft.com/office/powerpoint/2010/main" val="2648694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Code is Written (Procedurally)</a:t>
            </a:r>
          </a:p>
        </p:txBody>
      </p:sp>
      <p:sp>
        <p:nvSpPr>
          <p:cNvPr id="10" name="Rectangle 9"/>
          <p:cNvSpPr/>
          <p:nvPr/>
        </p:nvSpPr>
        <p:spPr>
          <a:xfrm>
            <a:off x="7562852" y="1092180"/>
            <a:ext cx="1240951" cy="1020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919472" y="1187144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562852" y="2410002"/>
            <a:ext cx="1240951" cy="1020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919472" y="2504966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562852" y="3727824"/>
            <a:ext cx="1240951" cy="1020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919472" y="3822788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551267" y="5045646"/>
            <a:ext cx="1240951" cy="1020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907887" y="5140610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0" name="Right Arrow 29"/>
          <p:cNvSpPr/>
          <p:nvPr/>
        </p:nvSpPr>
        <p:spPr>
          <a:xfrm rot="5400000">
            <a:off x="7981998" y="2128775"/>
            <a:ext cx="391860" cy="2747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5400000">
            <a:off x="7975811" y="3417037"/>
            <a:ext cx="391860" cy="2747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5400000">
            <a:off x="7987396" y="4784740"/>
            <a:ext cx="391860" cy="2747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7857326" y="779749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Steps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04800" y="779748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Code (Python)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42" y="1179534"/>
            <a:ext cx="5010857" cy="5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04843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Procedures Aren’t Enough</a:t>
            </a:r>
            <a:r>
              <a:rPr lang="is-I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lang="en-US"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67559" y="752886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Steps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667272" y="1047705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939082" y="1120085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667272" y="2052127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939081" y="2126025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667272" y="3056549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939081" y="3130447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667272" y="4098667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939081" y="4172566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667272" y="5140785"/>
            <a:ext cx="945832" cy="778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939081" y="5214684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492" y="4076515"/>
            <a:ext cx="820687" cy="82068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491" y="2955880"/>
            <a:ext cx="820687" cy="82068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491" y="1892487"/>
            <a:ext cx="820687" cy="8206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496" y="1984990"/>
            <a:ext cx="938103" cy="89588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105" y="3018749"/>
            <a:ext cx="938103" cy="8958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4913" y="5094466"/>
            <a:ext cx="870769" cy="87076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492" y="5139908"/>
            <a:ext cx="820687" cy="82068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6"/>
          <a:srcRect r="23369"/>
          <a:stretch/>
        </p:blipFill>
        <p:spPr>
          <a:xfrm>
            <a:off x="5812117" y="4078117"/>
            <a:ext cx="1097280" cy="74078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57200" y="739928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(Python)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75" y="1047892"/>
            <a:ext cx="3988905" cy="531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4185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381999" cy="6538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Fundamental Building Blocks</a:t>
            </a:r>
          </a:p>
        </p:txBody>
      </p:sp>
      <p:sp>
        <p:nvSpPr>
          <p:cNvPr id="16" name="Shape 136"/>
          <p:cNvSpPr txBox="1"/>
          <p:nvPr/>
        </p:nvSpPr>
        <p:spPr>
          <a:xfrm>
            <a:off x="266700" y="914400"/>
            <a:ext cx="8686800" cy="409342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000" b="1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Common structures in nearly all languages: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3000" b="1" dirty="0">
                <a:solidFill>
                  <a:schemeClr val="dk1"/>
                </a:solidFill>
              </a:rPr>
              <a:t>Variables / Arrays</a:t>
            </a:r>
          </a:p>
          <a:p>
            <a:pPr marL="457200" marR="0" lvl="0" indent="-457200" algn="l" rtl="0">
              <a:spcBef>
                <a:spcPts val="0"/>
              </a:spcBef>
              <a:buSzPct val="100000"/>
              <a:buFont typeface="+mj-lt"/>
              <a:buAutoNum type="arabicPeriod"/>
            </a:pPr>
            <a:endParaRPr lang="en-US" sz="3000" b="1" dirty="0">
              <a:solidFill>
                <a:schemeClr val="dk1"/>
              </a:solidFill>
              <a:sym typeface="Arial"/>
            </a:endParaRPr>
          </a:p>
          <a:p>
            <a:pPr marL="457200" marR="0" lvl="0" indent="-457200" algn="l" rtl="0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3000" b="1" dirty="0">
                <a:solidFill>
                  <a:schemeClr val="dk1"/>
                </a:solidFill>
                <a:sym typeface="Arial"/>
              </a:rPr>
              <a:t>Conditionals</a:t>
            </a:r>
          </a:p>
          <a:p>
            <a:pPr marL="457200" marR="0" lvl="0" indent="-457200" algn="l" rtl="0">
              <a:spcBef>
                <a:spcPts val="0"/>
              </a:spcBef>
              <a:buSzPct val="100000"/>
              <a:buFont typeface="+mj-lt"/>
              <a:buAutoNum type="arabicPeriod"/>
            </a:pPr>
            <a:endParaRPr lang="en-US" sz="3000" b="1" dirty="0">
              <a:solidFill>
                <a:schemeClr val="dk1"/>
              </a:solidFill>
            </a:endParaRPr>
          </a:p>
          <a:p>
            <a:pPr marL="457200" marR="0" lvl="0" indent="-457200" algn="l" rtl="0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3000" b="1" dirty="0">
                <a:solidFill>
                  <a:schemeClr val="dk1"/>
                </a:solidFill>
              </a:rPr>
              <a:t>Iterations</a:t>
            </a:r>
          </a:p>
          <a:p>
            <a:pPr marL="457200" marR="0" lvl="0" indent="-457200" algn="l" rtl="0">
              <a:spcBef>
                <a:spcPts val="0"/>
              </a:spcBef>
              <a:buSzPct val="100000"/>
              <a:buFont typeface="+mj-lt"/>
              <a:buAutoNum type="arabicPeriod"/>
            </a:pPr>
            <a:endParaRPr lang="en-US" sz="3000" b="1" dirty="0">
              <a:solidFill>
                <a:schemeClr val="dk1"/>
              </a:solidFill>
            </a:endParaRPr>
          </a:p>
          <a:p>
            <a:pPr marL="457200" marR="0" lvl="0" indent="-457200" algn="l" rtl="0"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3000" b="1" dirty="0">
                <a:solidFill>
                  <a:schemeClr val="dk1"/>
                </a:solidFill>
              </a:rPr>
              <a:t>Functions</a:t>
            </a:r>
          </a:p>
          <a:p>
            <a:pPr marL="457200" marR="0" lvl="0" indent="-457200" algn="l" rtl="0">
              <a:spcBef>
                <a:spcPts val="0"/>
              </a:spcBef>
              <a:buSzPct val="100000"/>
              <a:buFont typeface="+mj-lt"/>
              <a:buAutoNum type="arabicPeriod"/>
            </a:pPr>
            <a:endParaRPr lang="en-US" sz="3000" b="1" dirty="0">
              <a:solidFill>
                <a:schemeClr val="dk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3406177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15165</TotalTime>
  <Words>1463</Words>
  <Application>Microsoft Macintosh PowerPoint</Application>
  <PresentationFormat>On-screen Show (4:3)</PresentationFormat>
  <Paragraphs>328</Paragraphs>
  <Slides>56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Roboto</vt:lpstr>
      <vt:lpstr>1_Unbranded</vt:lpstr>
      <vt:lpstr>Very VBA</vt:lpstr>
      <vt:lpstr>Intro to Programming Logic</vt:lpstr>
      <vt:lpstr>Ooh… Coding! (Sort Of)</vt:lpstr>
      <vt:lpstr>Conditionals: If This… Then That</vt:lpstr>
      <vt:lpstr>How a Computer Thinks (Procedurally)</vt:lpstr>
      <vt:lpstr>How a Computer Thinks (Procedurally)</vt:lpstr>
      <vt:lpstr>How Code is Written (Procedurally)</vt:lpstr>
      <vt:lpstr>When Procedures Aren’t Enough…</vt:lpstr>
      <vt:lpstr>Fundamental Building Blocks</vt:lpstr>
      <vt:lpstr>To Make A Sandwich…</vt:lpstr>
      <vt:lpstr>To Make a Sandwich…</vt:lpstr>
      <vt:lpstr>VBA Building Blocks</vt:lpstr>
      <vt:lpstr>Variables / Arrays </vt:lpstr>
      <vt:lpstr>Variables: The Nouns of Code</vt:lpstr>
      <vt:lpstr>Arrays: A Collection of Items</vt:lpstr>
      <vt:lpstr>Conditionals</vt:lpstr>
      <vt:lpstr>Conditionals: If This… Then That.</vt:lpstr>
      <vt:lpstr>Conditionals: If This… Then That.</vt:lpstr>
      <vt:lpstr>Iteration (Looping)</vt:lpstr>
      <vt:lpstr>Iteration: Round and Round We Go!</vt:lpstr>
      <vt:lpstr>Iteration: Round and Round We Go!</vt:lpstr>
      <vt:lpstr>Build the Program!</vt:lpstr>
      <vt:lpstr>Functions</vt:lpstr>
      <vt:lpstr>Functions: For When One Block Can’t Do it All</vt:lpstr>
      <vt:lpstr>Putting It All Together…</vt:lpstr>
      <vt:lpstr>To Make a Sandwich…</vt:lpstr>
      <vt:lpstr>To Make a Sandwich…</vt:lpstr>
      <vt:lpstr>To Make a Sandwich (Full Logic)…</vt:lpstr>
      <vt:lpstr>To Make a Sandwich (In Code)…</vt:lpstr>
      <vt:lpstr>Big Picture!</vt:lpstr>
      <vt:lpstr>Week 2 At-a-Glance</vt:lpstr>
      <vt:lpstr>Let’s Get Coding!</vt:lpstr>
      <vt:lpstr>But First… Let’s Add Developer Tools!</vt:lpstr>
      <vt:lpstr>But First… Let’s Add Developer Tools!</vt:lpstr>
      <vt:lpstr>Button &amp; Popup Alert</vt:lpstr>
      <vt:lpstr>Button Click - Mac</vt:lpstr>
      <vt:lpstr>Button Click (HP)</vt:lpstr>
      <vt:lpstr>Modify the contents of spreadsheet</vt:lpstr>
      <vt:lpstr>Ranges, Columns, Rows, Value</vt:lpstr>
      <vt:lpstr>Group Activity – Chess Board!</vt:lpstr>
      <vt:lpstr>Chess Board Solution</vt:lpstr>
      <vt:lpstr>Variables</vt:lpstr>
      <vt:lpstr>Refresher</vt:lpstr>
      <vt:lpstr>Group Activity - Calculator</vt:lpstr>
      <vt:lpstr>Solution - Calculator</vt:lpstr>
      <vt:lpstr>Arrays</vt:lpstr>
      <vt:lpstr>Adding / Retrieving Value</vt:lpstr>
      <vt:lpstr>Example</vt:lpstr>
      <vt:lpstr>String Splitting</vt:lpstr>
      <vt:lpstr>Example</vt:lpstr>
      <vt:lpstr>Class Activity - Sentence Breaker</vt:lpstr>
      <vt:lpstr>Class Activity - Sentence Breaker Cont’d</vt:lpstr>
      <vt:lpstr>Conditionals</vt:lpstr>
      <vt:lpstr>Group Activity - Begin Your Journey</vt:lpstr>
      <vt:lpstr>Homework Assignment</vt:lpstr>
      <vt:lpstr>Helpful 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SK725 ...</cp:lastModifiedBy>
  <cp:revision>1799</cp:revision>
  <cp:lastPrinted>2016-01-30T16:23:56Z</cp:lastPrinted>
  <dcterms:created xsi:type="dcterms:W3CDTF">2015-01-20T17:19:00Z</dcterms:created>
  <dcterms:modified xsi:type="dcterms:W3CDTF">2018-11-13T06:44:14Z</dcterms:modified>
</cp:coreProperties>
</file>